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7" r:id="rId2"/>
    <p:sldId id="376" r:id="rId3"/>
    <p:sldId id="386" r:id="rId4"/>
    <p:sldId id="272" r:id="rId5"/>
    <p:sldId id="273" r:id="rId6"/>
    <p:sldId id="279" r:id="rId7"/>
    <p:sldId id="320" r:id="rId8"/>
    <p:sldId id="276" r:id="rId9"/>
    <p:sldId id="297" r:id="rId10"/>
    <p:sldId id="342" r:id="rId11"/>
    <p:sldId id="343" r:id="rId12"/>
    <p:sldId id="382" r:id="rId13"/>
    <p:sldId id="303" r:id="rId14"/>
    <p:sldId id="317" r:id="rId15"/>
    <p:sldId id="264" r:id="rId16"/>
    <p:sldId id="268" r:id="rId17"/>
    <p:sldId id="261" r:id="rId18"/>
    <p:sldId id="348" r:id="rId19"/>
    <p:sldId id="349" r:id="rId20"/>
    <p:sldId id="393" r:id="rId21"/>
    <p:sldId id="299" r:id="rId22"/>
    <p:sldId id="269" r:id="rId23"/>
    <p:sldId id="347" r:id="rId24"/>
    <p:sldId id="267" r:id="rId25"/>
    <p:sldId id="339" r:id="rId26"/>
    <p:sldId id="296" r:id="rId27"/>
    <p:sldId id="336" r:id="rId28"/>
    <p:sldId id="363" r:id="rId29"/>
    <p:sldId id="307" r:id="rId30"/>
    <p:sldId id="290" r:id="rId31"/>
    <p:sldId id="365" r:id="rId32"/>
    <p:sldId id="366" r:id="rId33"/>
    <p:sldId id="370" r:id="rId34"/>
    <p:sldId id="337" r:id="rId35"/>
    <p:sldId id="280" r:id="rId36"/>
    <p:sldId id="305" r:id="rId37"/>
    <p:sldId id="351" r:id="rId38"/>
    <p:sldId id="367" r:id="rId39"/>
    <p:sldId id="304" r:id="rId40"/>
    <p:sldId id="352" r:id="rId41"/>
    <p:sldId id="353" r:id="rId42"/>
    <p:sldId id="362" r:id="rId43"/>
    <p:sldId id="323" r:id="rId44"/>
    <p:sldId id="315" r:id="rId45"/>
    <p:sldId id="364" r:id="rId46"/>
    <p:sldId id="359" r:id="rId47"/>
    <p:sldId id="282" r:id="rId48"/>
    <p:sldId id="368" r:id="rId49"/>
    <p:sldId id="316" r:id="rId50"/>
    <p:sldId id="356" r:id="rId51"/>
    <p:sldId id="355" r:id="rId52"/>
    <p:sldId id="361" r:id="rId53"/>
    <p:sldId id="357" r:id="rId54"/>
    <p:sldId id="354" r:id="rId55"/>
    <p:sldId id="378" r:id="rId56"/>
    <p:sldId id="360" r:id="rId57"/>
    <p:sldId id="377" r:id="rId58"/>
    <p:sldId id="379" r:id="rId59"/>
    <p:sldId id="283" r:id="rId60"/>
    <p:sldId id="314" r:id="rId61"/>
    <p:sldId id="380" r:id="rId62"/>
    <p:sldId id="384" r:id="rId63"/>
    <p:sldId id="385" r:id="rId64"/>
    <p:sldId id="300" r:id="rId65"/>
    <p:sldId id="369" r:id="rId66"/>
    <p:sldId id="270" r:id="rId67"/>
    <p:sldId id="381" r:id="rId68"/>
    <p:sldId id="383" r:id="rId69"/>
    <p:sldId id="372" r:id="rId70"/>
    <p:sldId id="373" r:id="rId71"/>
    <p:sldId id="374" r:id="rId72"/>
    <p:sldId id="375" r:id="rId73"/>
    <p:sldId id="387" r:id="rId74"/>
    <p:sldId id="388" r:id="rId75"/>
    <p:sldId id="389" r:id="rId76"/>
    <p:sldId id="390" r:id="rId77"/>
    <p:sldId id="391" r:id="rId78"/>
    <p:sldId id="392" r:id="rId79"/>
    <p:sldId id="302" r:id="rId8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1389">
          <p15:clr>
            <a:srgbClr val="A4A3A4"/>
          </p15:clr>
        </p15:guide>
        <p15:guide id="4" orient="horz" pos="4292">
          <p15:clr>
            <a:srgbClr val="A4A3A4"/>
          </p15:clr>
        </p15:guide>
        <p15:guide id="5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27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78" d="100"/>
          <a:sy n="78" d="100"/>
        </p:scale>
        <p:origin x="928" y="60"/>
      </p:cViewPr>
      <p:guideLst>
        <p:guide orient="horz" pos="4319"/>
        <p:guide orient="horz" pos="709"/>
        <p:guide orient="horz" pos="1389"/>
        <p:guide orient="horz" pos="4292"/>
        <p:guide pos="5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7183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434" y="1"/>
            <a:ext cx="3057183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E167D-F05D-4288-BC89-0518D1F33533}" type="datetimeFigureOut">
              <a:rPr lang="tr-TR" smtClean="0"/>
              <a:pPr/>
              <a:t>21.02.2017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635"/>
            <a:ext cx="3057183" cy="465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434" y="8841635"/>
            <a:ext cx="3057183" cy="465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8D8A-EE75-4564-9ED5-04F94865C8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552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56414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9" y="1"/>
            <a:ext cx="3056414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C171597-4EE7-43D4-8072-A8736A6DA9FC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8" y="4421825"/>
            <a:ext cx="564261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30"/>
            <a:ext cx="3056414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9" y="8842030"/>
            <a:ext cx="3056414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09FFF05-83AD-40AD-8A3C-FB8EE7571B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58329C1F-8FCE-44CD-AC83-A79A46F00E49}" type="slidenum">
              <a:rPr lang="tr-TR" sz="1200"/>
              <a:pPr eaLnBrk="1" hangingPunct="1"/>
              <a:t>1</a:t>
            </a:fld>
            <a:endParaRPr lang="tr-TR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78710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6079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75100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9F83416-0B56-4F01-96CC-E19836DC4CE5}" type="slidenum">
              <a:rPr lang="tr-TR" sz="1200"/>
              <a:pPr eaLnBrk="1" hangingPunct="1"/>
              <a:t>12</a:t>
            </a:fld>
            <a:endParaRPr lang="tr-T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52908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9F83416-0B56-4F01-96CC-E19836DC4CE5}" type="slidenum">
              <a:rPr lang="tr-TR" sz="1200"/>
              <a:pPr eaLnBrk="1" hangingPunct="1"/>
              <a:t>13</a:t>
            </a:fld>
            <a:endParaRPr lang="tr-T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52908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989ECFB8-618C-41A2-A9E7-DC64CFB2428B}" type="slidenum">
              <a:rPr lang="tr-TR" sz="1200"/>
              <a:pPr eaLnBrk="1" hangingPunct="1"/>
              <a:t>14</a:t>
            </a:fld>
            <a:endParaRPr lang="tr-TR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20745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FF350199-682D-4DE7-A134-69A5B0E529C2}" type="slidenum">
              <a:rPr lang="tr-TR" sz="1200"/>
              <a:pPr eaLnBrk="1" hangingPunct="1"/>
              <a:t>15</a:t>
            </a:fld>
            <a:endParaRPr lang="tr-TR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13982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58F4CAA-670C-42FA-AFF8-2D558CA4489F}" type="slidenum">
              <a:rPr lang="tr-TR" sz="1200"/>
              <a:pPr eaLnBrk="1" hangingPunct="1"/>
              <a:t>16</a:t>
            </a:fld>
            <a:endParaRPr lang="tr-TR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10460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D8EEB26D-5339-433C-860F-96FCD1796868}" type="slidenum">
              <a:rPr lang="tr-TR" sz="1200"/>
              <a:pPr eaLnBrk="1" hangingPunct="1"/>
              <a:t>17</a:t>
            </a:fld>
            <a:endParaRPr lang="tr-TR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80776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D8EEB26D-5339-433C-860F-96FCD1796868}" type="slidenum">
              <a:rPr lang="tr-TR" sz="1200">
                <a:solidFill>
                  <a:prstClr val="black"/>
                </a:solidFill>
              </a:rPr>
              <a:pPr eaLnBrk="1" hangingPunct="1"/>
              <a:t>18</a:t>
            </a:fld>
            <a:endParaRPr lang="tr-TR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96095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D8EEB26D-5339-433C-860F-96FCD1796868}" type="slidenum">
              <a:rPr lang="tr-TR" sz="1200">
                <a:solidFill>
                  <a:prstClr val="black"/>
                </a:solidFill>
              </a:rPr>
              <a:pPr eaLnBrk="1" hangingPunct="1"/>
              <a:t>19</a:t>
            </a:fld>
            <a:endParaRPr lang="tr-TR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1987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2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29090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D8EEB26D-5339-433C-860F-96FCD1796868}" type="slidenum">
              <a:rPr lang="tr-TR" sz="1200">
                <a:solidFill>
                  <a:prstClr val="black"/>
                </a:solidFill>
              </a:rPr>
              <a:pPr eaLnBrk="1" hangingPunct="1"/>
              <a:t>20</a:t>
            </a:fld>
            <a:endParaRPr lang="tr-TR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20039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676DFAEC-D860-4349-A211-0D5173CA537A}" type="slidenum">
              <a:rPr lang="tr-TR" sz="1200"/>
              <a:pPr eaLnBrk="1" hangingPunct="1"/>
              <a:t>21</a:t>
            </a:fld>
            <a:endParaRPr lang="tr-TR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7290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D31E19F6-FF68-42B3-B6B5-C8964E556FF1}" type="slidenum">
              <a:rPr lang="tr-TR" sz="1200"/>
              <a:pPr algn="r" eaLnBrk="1" hangingPunct="1"/>
              <a:t>22</a:t>
            </a:fld>
            <a:endParaRPr lang="tr-TR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40903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D31E19F6-FF68-42B3-B6B5-C8964E556FF1}" type="slidenum">
              <a:rPr lang="tr-TR" sz="1200">
                <a:solidFill>
                  <a:prstClr val="black"/>
                </a:solidFill>
              </a:rPr>
              <a:pPr algn="r" eaLnBrk="1" hangingPunct="1"/>
              <a:t>23</a:t>
            </a:fld>
            <a:endParaRPr lang="tr-TR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44121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0BFDE2EF-CF28-4AB0-A27D-5BF9A050F2DD}" type="slidenum">
              <a:rPr lang="tr-TR" sz="1200"/>
              <a:pPr eaLnBrk="1" hangingPunct="1"/>
              <a:t>24</a:t>
            </a:fld>
            <a:endParaRPr lang="tr-TR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90798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>
                <a:solidFill>
                  <a:prstClr val="black"/>
                </a:solidFill>
              </a:rPr>
              <a:pPr/>
              <a:t>25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58451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26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50618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>
                <a:solidFill>
                  <a:prstClr val="black"/>
                </a:solidFill>
              </a:rPr>
              <a:pPr/>
              <a:t>27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6555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>
                <a:solidFill>
                  <a:prstClr val="black"/>
                </a:solidFill>
              </a:rPr>
              <a:pPr/>
              <a:t>28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63920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29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7131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3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290906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F115-6813-4359-AFEC-09FE2BCE086C}" type="slidenum">
              <a:rPr lang="tr-TR"/>
              <a:pPr/>
              <a:t>30</a:t>
            </a:fld>
            <a:endParaRPr 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24376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38AB1-6AD2-465B-938B-91ED41D9439C}" type="slidenum">
              <a:rPr lang="tr-TR">
                <a:solidFill>
                  <a:prstClr val="black"/>
                </a:solidFill>
              </a:rPr>
              <a:pPr/>
              <a:t>31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39063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38AB1-6AD2-465B-938B-91ED41D9439C}" type="slidenum">
              <a:rPr lang="tr-TR">
                <a:solidFill>
                  <a:prstClr val="black"/>
                </a:solidFill>
              </a:rPr>
              <a:pPr/>
              <a:t>32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60837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38AB1-6AD2-465B-938B-91ED41D9439C}" type="slidenum">
              <a:rPr lang="tr-TR">
                <a:solidFill>
                  <a:prstClr val="black"/>
                </a:solidFill>
              </a:rPr>
              <a:pPr/>
              <a:t>33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60729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38AB1-6AD2-465B-938B-91ED41D9439C}" type="slidenum">
              <a:rPr lang="tr-TR">
                <a:solidFill>
                  <a:prstClr val="black"/>
                </a:solidFill>
              </a:rPr>
              <a:pPr/>
              <a:t>34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853617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35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435773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36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24861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37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04477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38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658296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39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0130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4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839276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700331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15390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782000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40481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44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196319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795110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128899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47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803089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48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087117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/>
              <a:pPr/>
              <a:t>49</a:t>
            </a:fld>
            <a:endParaRPr 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258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5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78934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50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649801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51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527451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52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792439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53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172218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54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454159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55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018592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85FA-D121-4D46-B531-ACFC4A72CD6D}" type="slidenum">
              <a:rPr lang="tr-TR">
                <a:solidFill>
                  <a:prstClr val="black"/>
                </a:solidFill>
              </a:rPr>
              <a:pPr/>
              <a:t>56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018592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57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290906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58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360517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4D8B8-91C7-4544-B44C-C2A8650B2DBC}" type="slidenum">
              <a:rPr lang="tr-TR"/>
              <a:pPr/>
              <a:t>59</a:t>
            </a:fld>
            <a:endParaRPr lang="tr-T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3817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6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701744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1C615-C591-41B2-A44F-DEBDBE0CA3BC}" type="slidenum">
              <a:rPr lang="tr-TR"/>
              <a:pPr/>
              <a:t>60</a:t>
            </a:fld>
            <a:endParaRPr lang="tr-T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120561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61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70563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62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556837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63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306320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0320020F-EA84-4FB5-A9DE-D4FE036A2FAF}" type="slidenum">
              <a:rPr lang="tr-TR" sz="1200"/>
              <a:pPr eaLnBrk="1" hangingPunct="1"/>
              <a:t>64</a:t>
            </a:fld>
            <a:endParaRPr lang="tr-TR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342276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E98D9232-B8CA-4051-BA22-EFFCB8E2B6BB}" type="slidenum">
              <a:rPr lang="tr-TR" sz="1200">
                <a:solidFill>
                  <a:prstClr val="black"/>
                </a:solidFill>
              </a:rPr>
              <a:pPr eaLnBrk="1" hangingPunct="1"/>
              <a:t>65</a:t>
            </a:fld>
            <a:endParaRPr lang="tr-TR" sz="12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8581979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E11B9-0423-4E5C-B7A7-40BB734B33B2}" type="slidenum">
              <a:rPr lang="tr-TR"/>
              <a:pPr/>
              <a:t>66</a:t>
            </a:fld>
            <a:endParaRPr lang="tr-T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488060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67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038870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68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8154011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69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9293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7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9299852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70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4431142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71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6989033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94652" y="8841261"/>
            <a:ext cx="3056965" cy="4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5" tIns="46433" rIns="92865" bIns="46433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4306B92-34D7-4C12-84ED-9CDB18B1F84A}" type="slidenum">
              <a:rPr lang="tr-TR" sz="1200"/>
              <a:pPr algn="r" eaLnBrk="1" hangingPunct="1"/>
              <a:t>72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1406906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94654" y="8841263"/>
            <a:ext cx="3056964" cy="46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4D564F7E-9D0C-434A-9100-94CABD6CF260}" type="slidenum">
              <a:rPr lang="tr-TR" sz="1200"/>
              <a:pPr algn="r" eaLnBrk="1" hangingPunct="1"/>
              <a:t>73</a:t>
            </a:fld>
            <a:endParaRPr lang="tr-TR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1709405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94654" y="8841263"/>
            <a:ext cx="3056964" cy="46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4D564F7E-9D0C-434A-9100-94CABD6CF260}" type="slidenum">
              <a:rPr lang="tr-TR" sz="1200"/>
              <a:pPr algn="r" eaLnBrk="1" hangingPunct="1"/>
              <a:t>74</a:t>
            </a:fld>
            <a:endParaRPr lang="tr-TR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1709405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94654" y="8841263"/>
            <a:ext cx="3056964" cy="46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4D564F7E-9D0C-434A-9100-94CABD6CF260}" type="slidenum">
              <a:rPr lang="tr-TR" sz="1200"/>
              <a:pPr algn="r" eaLnBrk="1" hangingPunct="1"/>
              <a:t>77</a:t>
            </a:fld>
            <a:endParaRPr lang="tr-TR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1709405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94654" y="8841263"/>
            <a:ext cx="3056964" cy="46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4D564F7E-9D0C-434A-9100-94CABD6CF260}" type="slidenum">
              <a:rPr lang="tr-TR" sz="1200"/>
              <a:pPr algn="r" eaLnBrk="1" hangingPunct="1"/>
              <a:t>79</a:t>
            </a:fld>
            <a:endParaRPr lang="tr-TR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17094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8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6133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99BC-5EA6-4777-8591-4ABEFF577286}" type="slidenum">
              <a:rPr lang="tr-TR"/>
              <a:pPr/>
              <a:t>9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1823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2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1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9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4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2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4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87D2-EBC2-4498-BB22-44EBC7D47D3D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587D2-EBC2-4498-BB22-44EBC7D47D3D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7408-2819-4215-B111-1C9B02CA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USUF\Desktop\FYK\Tasarımlar\KAPAK-V2 -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11113"/>
            <a:ext cx="9286875" cy="699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285720" y="3857628"/>
            <a:ext cx="7929618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urgeoisTRUBol" pitchFamily="2" charset="0"/>
                <a:ea typeface="ヒラギノ角ゴ Pro W3" charset="-128"/>
              </a:rPr>
              <a:t>AKADEMİK GENEL KURUL</a:t>
            </a:r>
          </a:p>
        </p:txBody>
      </p:sp>
      <p:sp>
        <p:nvSpPr>
          <p:cNvPr id="3076" name="5 Metin kutusu"/>
          <p:cNvSpPr txBox="1">
            <a:spLocks noChangeArrowheads="1"/>
          </p:cNvSpPr>
          <p:nvPr/>
        </p:nvSpPr>
        <p:spPr bwMode="auto">
          <a:xfrm>
            <a:off x="6429375" y="1916113"/>
            <a:ext cx="1500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tr-TR" sz="1600" b="1" dirty="0">
                <a:solidFill>
                  <a:srgbClr val="0F3177"/>
                </a:solidFill>
                <a:latin typeface="BourgeoisTRUUlt" pitchFamily="2" charset="0"/>
              </a:rPr>
              <a:t>EĞİTİM</a:t>
            </a:r>
          </a:p>
          <a:p>
            <a:pPr algn="ctr" eaLnBrk="1" hangingPunct="1"/>
            <a:r>
              <a:rPr lang="tr-TR" sz="1600" b="1" dirty="0">
                <a:solidFill>
                  <a:srgbClr val="0F3177"/>
                </a:solidFill>
                <a:latin typeface="BourgeoisTRUUlt" pitchFamily="2" charset="0"/>
              </a:rPr>
              <a:t>FAKÜLTESİ DEKANLIĞI</a:t>
            </a:r>
          </a:p>
        </p:txBody>
      </p:sp>
      <p:sp>
        <p:nvSpPr>
          <p:cNvPr id="3077" name="6 Metin kutusu"/>
          <p:cNvSpPr txBox="1">
            <a:spLocks noChangeArrowheads="1"/>
          </p:cNvSpPr>
          <p:nvPr/>
        </p:nvSpPr>
        <p:spPr bwMode="auto">
          <a:xfrm>
            <a:off x="6429375" y="2987675"/>
            <a:ext cx="1500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tr-TR" sz="1600" dirty="0" smtClean="0">
                <a:solidFill>
                  <a:srgbClr val="18276E"/>
                </a:solidFill>
                <a:latin typeface="BourgeoisTRUBol" pitchFamily="2" charset="0"/>
              </a:rPr>
              <a:t>2014-201</a:t>
            </a:r>
            <a:r>
              <a:rPr lang="tr-TR" sz="1600" dirty="0">
                <a:solidFill>
                  <a:srgbClr val="18276E"/>
                </a:solidFill>
                <a:latin typeface="BourgeoisTRUBol" pitchFamily="2" charset="0"/>
              </a:rPr>
              <a:t>5</a:t>
            </a:r>
          </a:p>
          <a:p>
            <a:pPr algn="ctr" eaLnBrk="1" hangingPunct="1"/>
            <a:r>
              <a:rPr lang="tr-TR" sz="1600" dirty="0">
                <a:solidFill>
                  <a:srgbClr val="18276E"/>
                </a:solidFill>
                <a:latin typeface="BourgeoisTRUBol" pitchFamily="2" charset="0"/>
              </a:rPr>
              <a:t>Öğretim Yılı</a:t>
            </a:r>
          </a:p>
        </p:txBody>
      </p:sp>
      <p:sp>
        <p:nvSpPr>
          <p:cNvPr id="3078" name="7 Metin kutusu"/>
          <p:cNvSpPr txBox="1">
            <a:spLocks noChangeArrowheads="1"/>
          </p:cNvSpPr>
          <p:nvPr/>
        </p:nvSpPr>
        <p:spPr bwMode="auto">
          <a:xfrm>
            <a:off x="6429375" y="4733925"/>
            <a:ext cx="15001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tr-TR" sz="1300" b="1" dirty="0" smtClean="0">
                <a:solidFill>
                  <a:srgbClr val="0F3177"/>
                </a:solidFill>
                <a:latin typeface="BourgeoisTRUUlt" pitchFamily="2" charset="0"/>
              </a:rPr>
              <a:t>1 Haziran 201</a:t>
            </a:r>
            <a:r>
              <a:rPr lang="tr-TR" sz="1300" b="1" dirty="0">
                <a:solidFill>
                  <a:srgbClr val="0F3177"/>
                </a:solidFill>
                <a:latin typeface="BourgeoisTRUUlt" pitchFamily="2" charset="0"/>
              </a:rPr>
              <a:t>5</a:t>
            </a:r>
          </a:p>
        </p:txBody>
      </p:sp>
      <p:sp>
        <p:nvSpPr>
          <p:cNvPr id="3079" name="8 Metin kutusu"/>
          <p:cNvSpPr txBox="1">
            <a:spLocks noChangeArrowheads="1"/>
          </p:cNvSpPr>
          <p:nvPr/>
        </p:nvSpPr>
        <p:spPr bwMode="auto">
          <a:xfrm>
            <a:off x="6429375" y="5040313"/>
            <a:ext cx="1500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tr-TR" sz="1000" dirty="0">
                <a:solidFill>
                  <a:srgbClr val="0F3177"/>
                </a:solidFill>
                <a:latin typeface="BourgeoisTRUMed" pitchFamily="2" charset="0"/>
              </a:rPr>
              <a:t>www.fedu.metu.edu.tr</a:t>
            </a:r>
          </a:p>
        </p:txBody>
      </p:sp>
    </p:spTree>
    <p:extLst>
      <p:ext uri="{BB962C8B-B14F-4D97-AF65-F5344CB8AC3E}">
        <p14:creationId xmlns:p14="http://schemas.microsoft.com/office/powerpoint/2010/main" val="38582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10</a:t>
            </a:fld>
            <a:endParaRPr lang="tr-TR" dirty="0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928630" y="2181225"/>
            <a:ext cx="802423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Doç. 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Dr. 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Martina GRACANIN YÜKSEK	YDEB	21.10.2014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Doç. Dr. Feyza TANTEKİN ERDEN	İÖB	31.12.2014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Doç. Dr. Bilal KIRKICI		YDEB	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27.01.2015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Doç. Dr. Sadettin KİRAZCI		BESB	27.01.2015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Doç. Dr. Zeynep SÜMER		EBB	28.04.2015	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8630" y="2786058"/>
            <a:ext cx="821537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sz="2000" b="1" dirty="0">
              <a:solidFill>
                <a:srgbClr val="0F8BDA"/>
              </a:solidFill>
              <a:latin typeface="Cambr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571612"/>
            <a:ext cx="8215370" cy="609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DOÇENT ATAMALARI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11</a:t>
            </a:fld>
            <a:endParaRPr lang="tr-TR" dirty="0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964383" y="2181225"/>
            <a:ext cx="802423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Y. Doç. Dr. Şenöm Tuğba YALÇIN	YDEB	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19.08.2014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Y. Doç. 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Dr. 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Serap EMİL		EBB	25.08.2014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8630" y="2786058"/>
            <a:ext cx="821537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sz="2000" b="1" dirty="0">
              <a:solidFill>
                <a:srgbClr val="0F8BDA"/>
              </a:solidFill>
              <a:latin typeface="Cambr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571612"/>
            <a:ext cx="8215370" cy="609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YARDIMCI DOÇENT ATAMALARI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C0359A67-0753-433A-9673-6767832A62A5}" type="slidenum">
              <a:rPr lang="tr-TR" sz="1200">
                <a:solidFill>
                  <a:srgbClr val="898989"/>
                </a:solidFill>
              </a:rPr>
              <a:pPr eaLnBrk="1" hangingPunct="1"/>
              <a:t>12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115616" y="1988841"/>
            <a:ext cx="777686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Doç.Dr. Nurdan GÜRBÜZ		YDEB 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Doç. Dr. Çiğdem HASER		İÖB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Doç. Dr. Abdullah Cendel  KARAMAN	YDEB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Doç. Dr. Ömer Faruk ÖZDEMİR		OÖFMAEB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Doç. Dr. Elvan ŞAHİN		İÖB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	</a:t>
            </a: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487350"/>
            <a:ext cx="8215370" cy="5760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U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NVAN ALANLAR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C0359A67-0753-433A-9673-6767832A62A5}" type="slidenum">
              <a:rPr lang="tr-TR" sz="1200">
                <a:solidFill>
                  <a:srgbClr val="898989"/>
                </a:solidFill>
              </a:rPr>
              <a:pPr eaLnBrk="1" hangingPunct="1"/>
              <a:t>13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115616" y="1988841"/>
            <a:ext cx="777686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Y. Do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ç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. 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Dr. 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Volkan ŞAHİN		İÖB	16.07.2014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Y. Doç. Dr. Mehmet Ata ÖZTÜRK	BESB	05.08.2014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Arş. Gör. Ceren DEMİR		EBB	25.08.2014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Arş. Gör. </a:t>
            </a: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Ayşe Nihan ŞATGELDİ		OÖFMAEB	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12.12.2014</a:t>
            </a: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Arş. Gör. Esra SARICI		 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	OÖFMAEB 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	22.12.2014</a:t>
            </a: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Arş. Gör. Ceren SOYSAL		 OÖFMAEB 	23.02.2015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	</a:t>
            </a: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762000" y="1268761"/>
            <a:ext cx="8001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ARAMIZA KATILAN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ÖĞRETİM ELEMANLARI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31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38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77C6F8E1-839E-41BE-B11D-F6E54B2E07AB}" type="slidenum">
              <a:rPr lang="tr-TR" sz="1200">
                <a:solidFill>
                  <a:srgbClr val="898989"/>
                </a:solidFill>
              </a:rPr>
              <a:pPr eaLnBrk="1" hangingPunct="1"/>
              <a:t>14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827584" y="2540676"/>
            <a:ext cx="8088312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 </a:t>
            </a:r>
            <a:r>
              <a:rPr lang="tr-TR" b="1" dirty="0">
                <a:latin typeface="BourgeoisTRUBol" pitchFamily="2" charset="0"/>
              </a:rPr>
              <a:t>Doç. Dr. Martina </a:t>
            </a:r>
            <a:r>
              <a:rPr lang="tr-TR" b="1" dirty="0" smtClean="0">
                <a:latin typeface="BourgeoisTRUBol" pitchFamily="2" charset="0"/>
              </a:rPr>
              <a:t>GRACANIN </a:t>
            </a:r>
            <a:r>
              <a:rPr lang="tr-TR" b="1" dirty="0">
                <a:latin typeface="BourgeoisTRUBol" pitchFamily="2" charset="0"/>
              </a:rPr>
              <a:t>YÜKSEK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YABANCI UYRUKLU ÖĞRETİM ELEMANLARI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8645419E-CA8A-4811-BC1B-306AAA6D091A}" type="slidenum">
              <a:rPr lang="tr-TR" sz="1200">
                <a:solidFill>
                  <a:srgbClr val="898989"/>
                </a:solidFill>
              </a:rPr>
              <a:pPr eaLnBrk="1" hangingPunct="1"/>
              <a:t>15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AKADEMİK PERSONEL SAYILARI </a:t>
            </a:r>
            <a:r>
              <a:rPr lang="tr-TR" sz="1800" b="1" dirty="0">
                <a:solidFill>
                  <a:srgbClr val="0F8BDA"/>
                </a:solidFill>
                <a:latin typeface="BourgeoisTRUUlt" pitchFamily="2" charset="0"/>
              </a:rPr>
              <a:t>– </a:t>
            </a:r>
            <a:r>
              <a:rPr lang="tr-TR" sz="1800" b="1" dirty="0" smtClean="0">
                <a:solidFill>
                  <a:srgbClr val="0F8BDA"/>
                </a:solidFill>
                <a:latin typeface="BourgeoisTRUUlt" pitchFamily="2" charset="0"/>
              </a:rPr>
              <a:t>22.05 201</a:t>
            </a:r>
            <a:r>
              <a:rPr lang="tr-TR" b="1" dirty="0" smtClean="0">
                <a:solidFill>
                  <a:srgbClr val="0F8BDA"/>
                </a:solidFill>
                <a:latin typeface="BourgeoisTRUUlt" pitchFamily="2" charset="0"/>
              </a:rPr>
              <a:t>5 tarih itibariyle</a:t>
            </a:r>
            <a:endParaRPr lang="tr-TR" sz="1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564948"/>
              </p:ext>
            </p:extLst>
          </p:nvPr>
        </p:nvGraphicFramePr>
        <p:xfrm>
          <a:off x="2483768" y="2708920"/>
          <a:ext cx="4069432" cy="21948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6224"/>
                <a:gridCol w="2053208"/>
              </a:tblGrid>
              <a:tr h="324511">
                <a:tc>
                  <a:txBody>
                    <a:bodyPr/>
                    <a:lstStyle/>
                    <a:p>
                      <a:pPr algn="ctr" rtl="0" fontAlgn="ctr"/>
                      <a:endParaRPr lang="tr-TR" sz="1400" u="none" strike="noStrike" dirty="0" err="1" smtClean="0">
                        <a:effectLst/>
                      </a:endParaRPr>
                    </a:p>
                    <a:p>
                      <a:pPr algn="ctr" rtl="0" fontAlgn="ctr"/>
                      <a:r>
                        <a:rPr lang="tr-TR" sz="1400" u="none" strike="noStrike" dirty="0" smtClean="0">
                          <a:effectLst/>
                        </a:rPr>
                        <a:t>Kadro</a:t>
                      </a:r>
                      <a:r>
                        <a:rPr lang="tr-TR" sz="1400" u="none" strike="noStrike" baseline="0" dirty="0" smtClean="0">
                          <a:effectLst/>
                        </a:rPr>
                        <a:t> U</a:t>
                      </a:r>
                      <a:r>
                        <a:rPr lang="tr-TR" sz="1400" u="none" strike="noStrike" dirty="0" smtClean="0">
                          <a:effectLst/>
                        </a:rPr>
                        <a:t>nvan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Kişi Sayısı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0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Profesör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21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0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Doçent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17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0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Yrd. Doç.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29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0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 err="1">
                          <a:effectLst/>
                        </a:rPr>
                        <a:t>Öğr</a:t>
                      </a:r>
                      <a:r>
                        <a:rPr lang="tr-TR" sz="1400" u="none" strike="noStrike" dirty="0">
                          <a:effectLst/>
                        </a:rPr>
                        <a:t>. Gör.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12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0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Okutman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r>
                        <a:rPr lang="tr-TR" sz="1400" u="none" strike="noStrike" dirty="0" smtClean="0">
                          <a:effectLst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0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r>
                        <a:rPr lang="tr-TR" sz="1400" u="none" strike="noStrike" dirty="0" smtClean="0">
                          <a:effectLst/>
                        </a:rPr>
                        <a:t>80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AD0F3874-3595-43B2-AAA5-09471D1A269B}" type="slidenum">
              <a:rPr lang="tr-TR" sz="1200">
                <a:solidFill>
                  <a:srgbClr val="898989"/>
                </a:solidFill>
              </a:rPr>
              <a:pPr eaLnBrk="1" hangingPunct="1"/>
              <a:t>16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ARAŞTIRMA GÖREVLİLERİ </a:t>
            </a:r>
            <a:r>
              <a:rPr lang="tr-TR" sz="1600" b="1" dirty="0">
                <a:solidFill>
                  <a:srgbClr val="0F8BDA"/>
                </a:solidFill>
                <a:latin typeface="BourgeoisTRUUlt" pitchFamily="2" charset="0"/>
              </a:rPr>
              <a:t>– </a:t>
            </a:r>
            <a:r>
              <a:rPr lang="en-US" b="1" dirty="0" smtClean="0">
                <a:solidFill>
                  <a:srgbClr val="0F8BDA"/>
                </a:solidFill>
                <a:latin typeface="BourgeoisTRUUlt" pitchFamily="2" charset="0"/>
              </a:rPr>
              <a:t>2</a:t>
            </a:r>
            <a:r>
              <a:rPr lang="tr-TR" b="1" dirty="0" smtClean="0">
                <a:solidFill>
                  <a:srgbClr val="0F8BDA"/>
                </a:solidFill>
                <a:latin typeface="BourgeoisTRUUlt" pitchFamily="2" charset="0"/>
              </a:rPr>
              <a:t>2.0</a:t>
            </a:r>
            <a:r>
              <a:rPr lang="en-US" b="1" dirty="0" smtClean="0">
                <a:solidFill>
                  <a:srgbClr val="0F8BDA"/>
                </a:solidFill>
                <a:latin typeface="BourgeoisTRUUlt" pitchFamily="2" charset="0"/>
              </a:rPr>
              <a:t>5</a:t>
            </a:r>
            <a:r>
              <a:rPr lang="tr-TR" b="1" dirty="0" smtClean="0">
                <a:solidFill>
                  <a:srgbClr val="0F8BDA"/>
                </a:solidFill>
                <a:latin typeface="BourgeoisTRUUlt" pitchFamily="2" charset="0"/>
              </a:rPr>
              <a:t>.2015 </a:t>
            </a:r>
            <a:r>
              <a:rPr lang="tr-TR" b="1" dirty="0">
                <a:solidFill>
                  <a:srgbClr val="0F8BDA"/>
                </a:solidFill>
                <a:latin typeface="BourgeoisTRUUlt" pitchFamily="2" charset="0"/>
              </a:rPr>
              <a:t>tarihi itibariyle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340305"/>
              </p:ext>
            </p:extLst>
          </p:nvPr>
        </p:nvGraphicFramePr>
        <p:xfrm>
          <a:off x="1331640" y="2420889"/>
          <a:ext cx="6192689" cy="309634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05222"/>
                <a:gridCol w="993993"/>
                <a:gridCol w="1032720"/>
                <a:gridCol w="1138885"/>
                <a:gridCol w="981208"/>
                <a:gridCol w="940661"/>
              </a:tblGrid>
              <a:tr h="48445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Bölüm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50. </a:t>
                      </a:r>
                      <a:r>
                        <a:rPr lang="tr-TR" sz="1400" u="none" strike="noStrike" dirty="0" smtClean="0">
                          <a:effectLst/>
                        </a:rPr>
                        <a:t>Md.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33. </a:t>
                      </a:r>
                      <a:r>
                        <a:rPr lang="tr-TR" sz="1400" u="none" strike="noStrike" dirty="0" smtClean="0">
                          <a:effectLst/>
                        </a:rPr>
                        <a:t>Md.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35. </a:t>
                      </a:r>
                      <a:r>
                        <a:rPr lang="tr-TR" sz="1400" u="none" strike="noStrike" dirty="0" smtClean="0">
                          <a:effectLst/>
                        </a:rPr>
                        <a:t>Md.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ÖYP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57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 smtClean="0">
                          <a:effectLst/>
                        </a:rPr>
                        <a:t>YDEB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-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17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25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901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BES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r>
                        <a:rPr lang="tr-TR" sz="1400" u="none" strike="noStrike" dirty="0" smtClean="0">
                          <a:effectLst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r>
                        <a:rPr lang="tr-TR" sz="1400" u="none" strike="noStrike" dirty="0" smtClean="0">
                          <a:effectLst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4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7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13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901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 smtClean="0">
                          <a:effectLst/>
                        </a:rPr>
                        <a:t>İÖB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10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r>
                        <a:rPr lang="tr-TR" sz="1400" u="none" strike="noStrike" dirty="0" smtClean="0">
                          <a:effectLst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42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r>
                        <a:rPr lang="tr-TR" sz="1400" u="none" strike="noStrike" dirty="0" smtClean="0">
                          <a:effectLst/>
                        </a:rPr>
                        <a:t>60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901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BÖTE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10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r>
                        <a:rPr lang="tr-TR" sz="1400" u="none" strike="noStrike" dirty="0" smtClean="0">
                          <a:effectLst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25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37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78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 smtClean="0">
                          <a:effectLst/>
                        </a:rPr>
                        <a:t>EBB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r>
                        <a:rPr lang="tr-TR" sz="1400" u="none" strike="noStrike" dirty="0" smtClean="0">
                          <a:effectLst/>
                        </a:rPr>
                        <a:t>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r>
                        <a:rPr lang="tr-TR" sz="1400" u="none" strike="noStrike" dirty="0" smtClean="0">
                          <a:effectLst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23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r>
                        <a:rPr lang="tr-TR" sz="1400" u="none" strike="noStrike" dirty="0" smtClean="0">
                          <a:effectLst/>
                        </a:rPr>
                        <a:t>28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91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 smtClean="0">
                          <a:effectLst/>
                        </a:rPr>
                        <a:t>OÖFMAB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r>
                        <a:rPr lang="tr-TR" sz="1400" u="none" strike="noStrike" dirty="0" smtClean="0">
                          <a:effectLst/>
                        </a:rPr>
                        <a:t>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1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r>
                        <a:rPr lang="tr-TR" sz="1400" u="none" strike="noStrike" dirty="0" smtClean="0">
                          <a:effectLst/>
                        </a:rPr>
                        <a:t>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19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757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40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2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18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122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>
                          <a:effectLst/>
                        </a:rPr>
                        <a:t>182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4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-3175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90E3C862-0169-40FF-98AF-12DE0BB13CD1}" type="slidenum">
              <a:rPr lang="tr-TR" sz="1200">
                <a:solidFill>
                  <a:srgbClr val="898989"/>
                </a:solidFill>
              </a:rPr>
              <a:pPr eaLnBrk="1" hangingPunct="1"/>
              <a:t>17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575"/>
              </a:spcBef>
              <a:buClr>
                <a:srgbClr val="0000FF"/>
              </a:buClr>
            </a:pP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ts val="575"/>
              </a:spcBef>
              <a:buClr>
                <a:srgbClr val="0000FF"/>
              </a:buClr>
            </a:pPr>
            <a:endParaRPr lang="tr-TR" sz="18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VEFAT EDEN ÖĞRETİM ÜYESİ</a:t>
            </a:r>
          </a:p>
          <a:p>
            <a:pPr marL="342900" indent="-342900">
              <a:spcBef>
                <a:spcPct val="20000"/>
              </a:spcBef>
            </a:pP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  <a:p>
            <a:pPr marL="342900" indent="-342900">
              <a:spcBef>
                <a:spcPct val="20000"/>
              </a:spcBef>
            </a:pP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088" y="2205038"/>
            <a:ext cx="7345312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6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Prof. Dr. Şükriye RUHİ	YDEB	16.04.2015</a:t>
            </a: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en-US" sz="16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90E3C862-0169-40FF-98AF-12DE0BB13CD1}" type="slidenum">
              <a:rPr lang="tr-TR" sz="1200">
                <a:solidFill>
                  <a:srgbClr val="898989"/>
                </a:solidFill>
              </a:rPr>
              <a:pPr eaLnBrk="1" hangingPunct="1"/>
              <a:t>18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575"/>
              </a:spcBef>
              <a:buClr>
                <a:srgbClr val="0000FF"/>
              </a:buClr>
            </a:pP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ts val="575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tr-TR" b="1" dirty="0" smtClean="0">
              <a:solidFill>
                <a:srgbClr val="0F8BDA"/>
              </a:solidFill>
              <a:latin typeface="BourgeoisTRUUlt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99592" y="150635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EMEKLİ OLAN ÖĞRETİM ELEMANLARI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13391" y="2149475"/>
            <a:ext cx="802423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Prof. Dr. Esin TEZER	EBB	16.10.2014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Dr.  Macide TÜZÜN	BESB	16.04.2015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90E3C862-0169-40FF-98AF-12DE0BB13CD1}" type="slidenum">
              <a:rPr lang="tr-TR" sz="1200">
                <a:solidFill>
                  <a:srgbClr val="898989"/>
                </a:solidFill>
              </a:rPr>
              <a:pPr eaLnBrk="1" hangingPunct="1"/>
              <a:t>19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575"/>
              </a:spcBef>
              <a:buClr>
                <a:srgbClr val="0000FF"/>
              </a:buClr>
            </a:pP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ts val="575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tr-TR" b="1" dirty="0" smtClean="0">
              <a:solidFill>
                <a:srgbClr val="0F8BDA"/>
              </a:solidFill>
              <a:latin typeface="BourgeoisTRUUlt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088" y="2420889"/>
            <a:ext cx="802423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71600" y="169235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İSTİFA EDEN ÖĞRETİM ELEMANLARI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65791" y="2409825"/>
            <a:ext cx="802423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Öğr. Gör. Anja MARTİN	YDEB	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25.09.2014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Prof. Dr. Ercan KİRAZ	EBB	15.10.2014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2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2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827088" y="2205038"/>
            <a:ext cx="785971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276C6"/>
                </a:solidFill>
                <a:latin typeface="BourgeoisTRUBol" pitchFamily="2" charset="0"/>
              </a:rPr>
              <a:t>Ankara Fen Lisesi ve ODTÜ arasında iş birliği protokolü Eğitim Fakültesi öncülüğünde imzalandı. 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2400" b="1" dirty="0">
                <a:solidFill>
                  <a:srgbClr val="0276C6"/>
                </a:solidFill>
                <a:latin typeface="BourgeoisTRUBol" pitchFamily="2" charset="0"/>
              </a:rPr>
              <a:t> </a:t>
            </a:r>
            <a:r>
              <a:rPr lang="tr-TR" sz="2400" b="1" dirty="0" smtClean="0">
                <a:solidFill>
                  <a:srgbClr val="0276C6"/>
                </a:solidFill>
                <a:latin typeface="BourgeoisTRUBol" pitchFamily="2" charset="0"/>
              </a:rPr>
              <a:t>      27 Mayıs 2015</a:t>
            </a:r>
            <a:endParaRPr lang="tr-TR" sz="24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533400"/>
            <a:ext cx="6840760" cy="490538"/>
          </a:xfrm>
          <a:prstGeom prst="rect">
            <a:avLst/>
          </a:prstGeom>
          <a:solidFill>
            <a:srgbClr val="027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AFL PROTOKOL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05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4-Akademik Personel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90E3C862-0169-40FF-98AF-12DE0BB13CD1}" type="slidenum">
              <a:rPr lang="tr-TR" sz="1200">
                <a:solidFill>
                  <a:srgbClr val="898989"/>
                </a:solidFill>
              </a:rPr>
              <a:pPr eaLnBrk="1" hangingPunct="1"/>
              <a:t>20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575"/>
              </a:spcBef>
              <a:buClr>
                <a:srgbClr val="0000FF"/>
              </a:buClr>
            </a:pP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ts val="575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tr-TR" b="1" dirty="0" smtClean="0">
              <a:solidFill>
                <a:srgbClr val="0F8BDA"/>
              </a:solidFill>
              <a:latin typeface="BourgeoisTRUUlt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088" y="2420889"/>
            <a:ext cx="802423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71600" y="169235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AYRILAN ARAŞTIRMA GÖREVLİLERİ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65791" y="2683942"/>
            <a:ext cx="802423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Gökay BATMAZ		BÖTE	30.08.2014</a:t>
            </a: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prstClr val="black"/>
                </a:solidFill>
                <a:latin typeface="BourgeoisTRUBol" pitchFamily="2" charset="0"/>
              </a:rPr>
              <a:t>Şenül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ÜNLÜ ÇETİN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		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İÖB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14.09.2014</a:t>
            </a: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Uğur ÖDEK		BESB	15.11.2014</a:t>
            </a: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Şule AKDOĞAN		YDEB	31.12.2014</a:t>
            </a: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Ahmet İLÇİ		BÖTE	03.02.2015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Murat DUMAN	</a:t>
            </a:r>
            <a:r>
              <a:rPr lang="tr-TR" b="1" smtClean="0">
                <a:solidFill>
                  <a:prstClr val="black"/>
                </a:solidFill>
                <a:latin typeface="BourgeoisTRUBol" pitchFamily="2" charset="0"/>
              </a:rPr>
              <a:t>	BÖTE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	15.02.2015</a:t>
            </a: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5-Gorevlendir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-24955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FA2DB400-E09F-40D9-82BE-013F9576F920}" type="slidenum">
              <a:rPr lang="tr-TR" sz="1200">
                <a:solidFill>
                  <a:srgbClr val="898989"/>
                </a:solidFill>
              </a:rPr>
              <a:pPr eaLnBrk="1" hangingPunct="1"/>
              <a:t>21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827088" y="2205039"/>
            <a:ext cx="8088312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BourgeoisTRUBol" pitchFamily="2" charset="0"/>
              </a:rPr>
              <a:t>Prof. Dr. Ali YILDIRIM (</a:t>
            </a:r>
            <a:r>
              <a:rPr lang="en-US" b="1" dirty="0" err="1" smtClean="0">
                <a:latin typeface="BourgeoisTRUBol" pitchFamily="2" charset="0"/>
              </a:rPr>
              <a:t>Rektör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Yardımcısı</a:t>
            </a:r>
            <a:r>
              <a:rPr lang="en-US" b="1" dirty="0" smtClean="0">
                <a:latin typeface="BourgeoisTRUBol" pitchFamily="2" charset="0"/>
              </a:rPr>
              <a:t>) </a:t>
            </a:r>
            <a:endParaRPr lang="en-US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Doç. Dr. Betil ERÖZ TUĞA</a:t>
            </a: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467544" y="1647825"/>
            <a:ext cx="844785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ODTÜ KUZEY KIBRIS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’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TA 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UZUN SÜRELİ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GÖREVL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END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İ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RME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X:\6-Idari Personel-V2.eps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DFD67763-269E-4E84-AA1A-E0AECBF241C0}" type="slidenum">
              <a:rPr lang="tr-TR" sz="1200">
                <a:solidFill>
                  <a:srgbClr val="898989"/>
                </a:solidFill>
              </a:rPr>
              <a:pPr eaLnBrk="1" hangingPunct="1"/>
              <a:t>22</a:t>
            </a:fld>
            <a:endParaRPr lang="tr-TR" sz="1200" dirty="0">
              <a:solidFill>
                <a:srgbClr val="898989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55945" y="2460439"/>
            <a:ext cx="84359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err="1" smtClean="0">
                <a:latin typeface="BourgeoisTRUBol" pitchFamily="2" charset="0"/>
              </a:rPr>
              <a:t>Sevila</a:t>
            </a:r>
            <a:r>
              <a:rPr lang="tr-TR" b="1" dirty="0" smtClean="0">
                <a:latin typeface="BourgeoisTRUBol" pitchFamily="2" charset="0"/>
              </a:rPr>
              <a:t> DEMİR ŞENER	Fakülte Sekreteri	01.12.2014</a:t>
            </a:r>
            <a:endParaRPr lang="tr-TR" b="1" dirty="0">
              <a:latin typeface="BourgeoisTRUBol" pitchFamily="2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 A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RAMIZA KATILAN İDARİ PERSONEL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X:\6-Idari Personel-V2.eps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34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DFD67763-269E-4E84-AA1A-E0AECBF241C0}" type="slidenum">
              <a:rPr lang="tr-TR" sz="1200">
                <a:solidFill>
                  <a:srgbClr val="898989"/>
                </a:solidFill>
              </a:rPr>
              <a:pPr eaLnBrk="1" hangingPunct="1"/>
              <a:t>23</a:t>
            </a:fld>
            <a:endParaRPr lang="tr-TR" sz="1200" dirty="0">
              <a:solidFill>
                <a:srgbClr val="898989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27087" y="2409825"/>
            <a:ext cx="84359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0070C0"/>
                </a:solidFill>
                <a:latin typeface="BourgeoisTRUBol" pitchFamily="2" charset="0"/>
              </a:rPr>
              <a:t>          2014 Yılı İGEP Katılımcıları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Arzu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KIZILKAYA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Tansel ÖZTÜRK MENGÜNOĞUL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Meltem ÖZTÜRK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         </a:t>
            </a:r>
            <a:r>
              <a:rPr lang="tr-TR" b="1" dirty="0" smtClean="0">
                <a:solidFill>
                  <a:srgbClr val="0070C0"/>
                </a:solidFill>
                <a:latin typeface="BourgeoisTRUBol" pitchFamily="2" charset="0"/>
              </a:rPr>
              <a:t>2015 Yılı İGEP Katılımcısı</a:t>
            </a:r>
            <a:endParaRPr lang="tr-TR" b="1" dirty="0">
              <a:solidFill>
                <a:srgbClr val="0070C0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Veysel CEYLAN</a:t>
            </a: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İGEP 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İDARİ PERSONEL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EĞİTİM PROGRAMINA KATILAN PERSONEL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6" descr="X:\7-Ogrenciler-V2.eps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15BB13C6-BF4D-4285-87B3-72513FA50B93}" type="slidenum">
              <a:rPr lang="tr-TR" sz="1200">
                <a:solidFill>
                  <a:srgbClr val="898989"/>
                </a:solidFill>
              </a:rPr>
              <a:pPr eaLnBrk="1" hangingPunct="1"/>
              <a:t>24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II. DÖNEM ÖĞRENCİ SAYILARI </a:t>
            </a:r>
            <a:r>
              <a:rPr lang="tr-TR" sz="2000" b="1" dirty="0">
                <a:solidFill>
                  <a:srgbClr val="0F8BDA"/>
                </a:solidFill>
                <a:latin typeface="BourgeoisTRUUlt" pitchFamily="2" charset="0"/>
              </a:rPr>
              <a:t>– Hazırlık  Dahil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520654"/>
              </p:ext>
            </p:extLst>
          </p:nvPr>
        </p:nvGraphicFramePr>
        <p:xfrm>
          <a:off x="2286000" y="2864961"/>
          <a:ext cx="4572000" cy="19964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21717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Bölüm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Hazırlık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Lisans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Y</a:t>
                      </a:r>
                      <a:r>
                        <a:rPr lang="tr-TR" sz="1400" u="none" strike="noStrike" dirty="0" smtClean="0">
                          <a:effectLst/>
                        </a:rPr>
                        <a:t>. Lisans </a:t>
                      </a:r>
                      <a:r>
                        <a:rPr lang="tr-TR" sz="1400" u="none" strike="noStrike" dirty="0">
                          <a:effectLst/>
                        </a:rPr>
                        <a:t>Doktora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717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 smtClean="0">
                          <a:effectLst/>
                        </a:rPr>
                        <a:t>YDEB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78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489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160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727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717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 smtClean="0">
                          <a:effectLst/>
                        </a:rPr>
                        <a:t>OÖFMAB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52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203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77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332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717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 smtClean="0">
                          <a:effectLst/>
                        </a:rPr>
                        <a:t>İÖB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221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567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147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935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717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BÖTE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62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213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112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387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717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BESB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-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 smtClean="0">
                          <a:effectLst/>
                        </a:rPr>
                        <a:t>   43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 smtClean="0">
                          <a:effectLst/>
                        </a:rPr>
                        <a:t>  43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717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 smtClean="0">
                          <a:effectLst/>
                        </a:rPr>
                        <a:t>EBB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-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-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173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173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717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413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1472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712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2597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2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16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25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825894" y="1615235"/>
            <a:ext cx="8001000" cy="8056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ODTÜ Geliştirme Vakfı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«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2014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ODTÜ Genç Araştırmacı Başarı Ödülü»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sz="2800" b="1" dirty="0" smtClean="0">
              <a:solidFill>
                <a:srgbClr val="0F8BDA"/>
              </a:solidFill>
              <a:latin typeface="BourgeoisTRUUlt" pitchFamily="2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sz="2800" b="1" dirty="0" smtClean="0">
              <a:solidFill>
                <a:srgbClr val="0F8BDA"/>
              </a:solidFill>
              <a:latin typeface="BourgeoisTRUUlt" pitchFamily="2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827584" y="2673710"/>
            <a:ext cx="81025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Y. 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Doç.Dr.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Gülfidan CAN	BÖTE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Doç. Dr. Mine IŞIKSAL 	İÖB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20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2000" b="1" dirty="0" smtClean="0">
                <a:solidFill>
                  <a:prstClr val="black"/>
                </a:solidFill>
                <a:latin typeface="BourgeoisTRUBol" pitchFamily="2" charset="0"/>
              </a:rPr>
              <a:t>        </a:t>
            </a:r>
            <a:endParaRPr lang="en-US" sz="20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165" y="0"/>
            <a:ext cx="929949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201</a:t>
            </a: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4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Yılı ODT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Ü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Prof. Dr. Mustafa N. Parlar Eğitim ve Araştırma Vakfı Ödülleri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827088" y="2780928"/>
            <a:ext cx="8102576" cy="250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2800" b="1" dirty="0" smtClean="0">
                <a:solidFill>
                  <a:srgbClr val="558ED5"/>
                </a:solidFill>
                <a:latin typeface="BourgeoisTRUBol" pitchFamily="2" charset="0"/>
              </a:rPr>
              <a:t> «Yılın Eğitimcisi Ödülü»</a:t>
            </a:r>
            <a:endParaRPr lang="tr-TR" sz="28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Y. </a:t>
            </a:r>
            <a:r>
              <a:rPr lang="en-US" b="1" dirty="0" err="1" smtClean="0">
                <a:latin typeface="BourgeoisTRUBol" pitchFamily="2" charset="0"/>
              </a:rPr>
              <a:t>Doç</a:t>
            </a:r>
            <a:r>
              <a:rPr lang="en-US" b="1" dirty="0" smtClean="0">
                <a:latin typeface="BourgeoisTRUBol" pitchFamily="2" charset="0"/>
              </a:rPr>
              <a:t>.</a:t>
            </a:r>
            <a:r>
              <a:rPr lang="tr-TR" b="1" dirty="0" smtClean="0">
                <a:latin typeface="BourgeoisTRUBol" pitchFamily="2" charset="0"/>
              </a:rPr>
              <a:t> </a:t>
            </a:r>
            <a:r>
              <a:rPr lang="en-US" b="1" dirty="0" smtClean="0">
                <a:latin typeface="BourgeoisTRUBol" pitchFamily="2" charset="0"/>
              </a:rPr>
              <a:t>Dr. </a:t>
            </a:r>
            <a:r>
              <a:rPr lang="tr-TR" b="1" dirty="0" smtClean="0">
                <a:latin typeface="BourgeoisTRUBol" pitchFamily="2" charset="0"/>
              </a:rPr>
              <a:t>Serap EMİL		EBB</a:t>
            </a:r>
            <a:endParaRPr lang="en-US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7" y="32803"/>
            <a:ext cx="9394825" cy="695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27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647824"/>
            <a:ext cx="8001000" cy="9170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2014 TÜBİTAK-2242 Lisans Öğrencileri Yazılım Projeleri Yarışması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«Akıllı ve Teknolojik Çözümler» Kategorisi Birinciliği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000" b="1" dirty="0" smtClean="0">
                <a:solidFill>
                  <a:srgbClr val="0F8BDA"/>
                </a:solidFill>
                <a:latin typeface="BourgeoisTRUUlt" pitchFamily="2" charset="0"/>
              </a:rPr>
              <a:t>«Akıllı Giysiler»</a:t>
            </a:r>
            <a:endParaRPr lang="tr-TR" sz="1500" b="1" dirty="0" smtClean="0">
              <a:solidFill>
                <a:srgbClr val="0F8BDA"/>
              </a:solidFill>
              <a:latin typeface="BourgeoisTRUUlt" pitchFamily="2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b="1" dirty="0" smtClean="0">
                <a:latin typeface="BourgeoisTRUUlt" pitchFamily="2" charset="0"/>
              </a:rPr>
              <a:t>Danışman Prof. Dr. Kürşat ÇAĞILTAY	BÖTE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b="1" dirty="0" smtClean="0">
              <a:latin typeface="BourgeoisTRUUlt" pitchFamily="2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b="1" dirty="0" smtClean="0">
              <a:solidFill>
                <a:srgbClr val="0F8BDA"/>
              </a:solidFill>
              <a:latin typeface="BourgeoisTRUUlt" pitchFamily="2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741090" y="3140968"/>
            <a:ext cx="8102576" cy="358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Sevim DUMAN</a:t>
            </a: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Emre GÜLER</a:t>
            </a: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Anissa İke ROSMILLA</a:t>
            </a: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3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10605"/>
            <a:ext cx="9394825" cy="695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28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556792"/>
            <a:ext cx="8001000" cy="9170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2014 YILI LİSANSÜSTÜ DERS PERFORMANS ÖDÜLLERİ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b="1" dirty="0" smtClean="0">
              <a:solidFill>
                <a:srgbClr val="0F8BDA"/>
              </a:solidFill>
              <a:latin typeface="BourgeoisTRUUlt" pitchFamily="2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850924" y="2157835"/>
            <a:ext cx="8102576" cy="429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Ortaöğretim Fen ve Matematik Alanları Eğitimi Bölümü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tr-TR" sz="16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1600" b="1" dirty="0" smtClean="0">
                <a:solidFill>
                  <a:prstClr val="black"/>
                </a:solidFill>
                <a:latin typeface="BourgeoisTRUBol" pitchFamily="2" charset="0"/>
              </a:rPr>
              <a:t>    </a:t>
            </a:r>
            <a:r>
              <a:rPr lang="tr-TR" sz="1600" b="1" dirty="0" err="1" smtClean="0">
                <a:solidFill>
                  <a:prstClr val="black"/>
                </a:solidFill>
                <a:latin typeface="BourgeoisTRUBol" pitchFamily="2" charset="0"/>
              </a:rPr>
              <a:t>Ümmügülsüm</a:t>
            </a:r>
            <a:r>
              <a:rPr lang="tr-TR" sz="1600" b="1" dirty="0" smtClean="0">
                <a:solidFill>
                  <a:prstClr val="black"/>
                </a:solidFill>
                <a:latin typeface="BourgeoisTRUBol" pitchFamily="2" charset="0"/>
              </a:rPr>
              <a:t> CANSU</a:t>
            </a:r>
            <a:endParaRPr lang="tr-TR" sz="16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Beden Eğitimi ve Spor Bölümü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tr-TR" sz="16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1600" b="1" dirty="0" smtClean="0">
                <a:solidFill>
                  <a:prstClr val="black"/>
                </a:solidFill>
                <a:latin typeface="BourgeoisTRUBol" pitchFamily="2" charset="0"/>
              </a:rPr>
              <a:t>   Hakan KURU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tr-TR" sz="16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1600" b="1" dirty="0" smtClean="0">
                <a:solidFill>
                  <a:prstClr val="black"/>
                </a:solidFill>
                <a:latin typeface="BourgeoisTRUBol" pitchFamily="2" charset="0"/>
              </a:rPr>
              <a:t>   Filiz ÖZTÜRK</a:t>
            </a:r>
            <a:endParaRPr lang="tr-TR" sz="16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İlköğretim Bölümü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  </a:t>
            </a:r>
            <a:r>
              <a:rPr lang="tr-TR" sz="1600" b="1" dirty="0" smtClean="0">
                <a:solidFill>
                  <a:prstClr val="black"/>
                </a:solidFill>
                <a:latin typeface="BourgeoisTRUBol" pitchFamily="2" charset="0"/>
              </a:rPr>
              <a:t>Dilek ALTUN                       Duygu AYDEMİR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tr-TR" sz="1600" b="1" dirty="0" smtClean="0">
                <a:solidFill>
                  <a:prstClr val="black"/>
                </a:solidFill>
                <a:latin typeface="BourgeoisTRUBol" pitchFamily="2" charset="0"/>
              </a:rPr>
              <a:t>    Nur ALAÇAM                      Gül YÜCEL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3205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29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550659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 2014 Yılı Tez Ödülleri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131832" y="1817359"/>
            <a:ext cx="8102630" cy="34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 Gökhan ATİK- Doktora</a:t>
            </a:r>
            <a:r>
              <a:rPr lang="en-US" sz="1500" b="1" dirty="0" smtClean="0">
                <a:latin typeface="BourgeoisTRUBol" pitchFamily="2" charset="0"/>
              </a:rPr>
              <a:t>– EBB</a:t>
            </a:r>
            <a:endParaRPr lang="tr-TR" sz="1500" b="1" dirty="0" smtClean="0">
              <a:latin typeface="BourgeoisTRUBol" pitchFamily="2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1500" b="1" dirty="0">
                <a:latin typeface="BourgeoisTRUBol" pitchFamily="2" charset="0"/>
              </a:rPr>
              <a:t> </a:t>
            </a:r>
            <a:r>
              <a:rPr lang="en-US" sz="1500" b="1" dirty="0" smtClean="0">
                <a:latin typeface="BourgeoisTRUBol" pitchFamily="2" charset="0"/>
              </a:rPr>
              <a:t>    </a:t>
            </a:r>
            <a:r>
              <a:rPr lang="tr-TR" sz="1600" b="1" dirty="0" smtClean="0">
                <a:latin typeface="BourgeoisTRUBol" pitchFamily="2" charset="0"/>
              </a:rPr>
              <a:t>Prof</a:t>
            </a:r>
            <a:r>
              <a:rPr lang="tr-TR" sz="1600" b="1" dirty="0">
                <a:latin typeface="BourgeoisTRUBol" pitchFamily="2" charset="0"/>
              </a:rPr>
              <a:t>. Dr. </a:t>
            </a:r>
            <a:r>
              <a:rPr lang="tr-TR" sz="1600" b="1" dirty="0" smtClean="0">
                <a:latin typeface="BourgeoisTRUBol" pitchFamily="2" charset="0"/>
              </a:rPr>
              <a:t>Oya YERİN GÜNERİ (</a:t>
            </a:r>
            <a:r>
              <a:rPr lang="en-US" sz="1600" b="1" dirty="0" smtClean="0">
                <a:latin typeface="BourgeoisTRUBol" pitchFamily="2" charset="0"/>
              </a:rPr>
              <a:t>D</a:t>
            </a:r>
            <a:r>
              <a:rPr lang="tr-TR" sz="1600" b="1" dirty="0" smtClean="0">
                <a:latin typeface="BourgeoisTRUBol" pitchFamily="2" charset="0"/>
              </a:rPr>
              <a:t>anışman)</a:t>
            </a:r>
            <a:endParaRPr lang="tr-TR" b="1" dirty="0" smtClean="0">
              <a:latin typeface="BourgeoisTRUBol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Y</a:t>
            </a:r>
            <a:r>
              <a:rPr lang="en-US" b="1" dirty="0" smtClean="0">
                <a:latin typeface="BourgeoisTRUBol" pitchFamily="2" charset="0"/>
              </a:rPr>
              <a:t>a</a:t>
            </a:r>
            <a:r>
              <a:rPr lang="tr-TR" b="1" dirty="0" smtClean="0">
                <a:latin typeface="BourgeoisTRUBol" pitchFamily="2" charset="0"/>
              </a:rPr>
              <a:t>semin TAŞ- Doktora</a:t>
            </a:r>
            <a:r>
              <a:rPr lang="en-US" sz="1500" b="1" dirty="0" smtClean="0">
                <a:latin typeface="BourgeoisTRUBol" pitchFamily="2" charset="0"/>
              </a:rPr>
              <a:t> - </a:t>
            </a:r>
            <a:r>
              <a:rPr lang="tr-TR" sz="1500" b="1" dirty="0" smtClean="0">
                <a:latin typeface="BourgeoisTRUBol" pitchFamily="2" charset="0"/>
              </a:rPr>
              <a:t>İÖB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 smtClean="0">
                <a:latin typeface="BourgeoisTRUBol" pitchFamily="2" charset="0"/>
              </a:rPr>
              <a:t>    </a:t>
            </a:r>
            <a:r>
              <a:rPr lang="tr-TR" sz="1600" b="1" dirty="0" smtClean="0">
                <a:latin typeface="BourgeoisTRUBol" pitchFamily="2" charset="0"/>
              </a:rPr>
              <a:t>Prof. Dr. Ceren ÖZTEKİN (Danışman)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tr-TR" sz="16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1600" b="1" dirty="0" smtClean="0">
                <a:solidFill>
                  <a:prstClr val="black"/>
                </a:solidFill>
                <a:latin typeface="BourgeoisTRUBol" pitchFamily="2" charset="0"/>
              </a:rPr>
              <a:t>   Prof. Dr. Semra SUNGUR (Danışman)</a:t>
            </a:r>
            <a:endParaRPr lang="tr-TR" sz="16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BourgeoisTRUBol" pitchFamily="2" charset="0"/>
              </a:rPr>
              <a:t>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Nursel YILMAZ- 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Doktora</a:t>
            </a:r>
            <a:r>
              <a:rPr lang="en-US" sz="1500" b="1" dirty="0">
                <a:solidFill>
                  <a:prstClr val="black"/>
                </a:solidFill>
                <a:latin typeface="BourgeoisTRUBol" pitchFamily="2" charset="0"/>
              </a:rPr>
              <a:t> - </a:t>
            </a:r>
            <a:r>
              <a:rPr lang="tr-TR" sz="1500" b="1" dirty="0">
                <a:solidFill>
                  <a:prstClr val="black"/>
                </a:solidFill>
                <a:latin typeface="BourgeoisTRUBol" pitchFamily="2" charset="0"/>
              </a:rPr>
              <a:t>İÖB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>
                <a:solidFill>
                  <a:prstClr val="black"/>
                </a:solidFill>
                <a:latin typeface="BourgeoisTRUBol" pitchFamily="2" charset="0"/>
              </a:rPr>
              <a:t>    </a:t>
            </a:r>
            <a:r>
              <a:rPr lang="tr-TR" sz="1600" b="1" dirty="0" smtClean="0">
                <a:solidFill>
                  <a:prstClr val="black"/>
                </a:solidFill>
                <a:latin typeface="BourgeoisTRUBol" pitchFamily="2" charset="0"/>
              </a:rPr>
              <a:t>Y. Doç. Dr</a:t>
            </a:r>
            <a:r>
              <a:rPr lang="tr-TR" sz="1600" b="1" dirty="0">
                <a:solidFill>
                  <a:prstClr val="black"/>
                </a:solidFill>
                <a:latin typeface="BourgeoisTRUBol" pitchFamily="2" charset="0"/>
              </a:rPr>
              <a:t>. </a:t>
            </a:r>
            <a:r>
              <a:rPr lang="tr-TR" sz="1600" b="1" dirty="0" smtClean="0">
                <a:solidFill>
                  <a:prstClr val="black"/>
                </a:solidFill>
                <a:latin typeface="BourgeoisTRUBol" pitchFamily="2" charset="0"/>
              </a:rPr>
              <a:t>Refika OLGAN(Danışman</a:t>
            </a:r>
            <a:r>
              <a:rPr lang="tr-TR" sz="1600" b="1" dirty="0">
                <a:solidFill>
                  <a:prstClr val="black"/>
                </a:solidFill>
                <a:latin typeface="BourgeoisTRUBol" pitchFamily="2" charset="0"/>
              </a:rPr>
              <a:t>)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tr-TR" sz="1600" b="1" dirty="0">
                <a:solidFill>
                  <a:prstClr val="black"/>
                </a:solidFill>
                <a:latin typeface="BourgeoisTRUBol" pitchFamily="2" charset="0"/>
              </a:rPr>
              <a:t>    </a:t>
            </a:r>
            <a:endParaRPr lang="tr-TR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3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3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827088" y="2205038"/>
            <a:ext cx="785971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24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533400"/>
            <a:ext cx="6840760" cy="490538"/>
          </a:xfrm>
          <a:prstGeom prst="rect">
            <a:avLst/>
          </a:prstGeom>
          <a:solidFill>
            <a:srgbClr val="027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AFL PROTOKOL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ebcdn.aa.com.tr/webdocs/625x424xc/content_new/36/odtu_ankara-fen-jpg20150528110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84" y="1340768"/>
            <a:ext cx="6480720" cy="439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64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09FDA-5F46-4190-AEE5-A5BE94150A8A}" type="slidenum">
              <a:rPr lang="tr-TR">
                <a:solidFill>
                  <a:srgbClr val="898989"/>
                </a:solidFill>
              </a:rPr>
              <a:pPr/>
              <a:t>30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Amerikan Educational Research Association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Technology as an Change in Teaching and Learning (TACTL) Special Interest Group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sz="2800" b="1" dirty="0" smtClean="0">
              <a:solidFill>
                <a:srgbClr val="0F8BDA"/>
              </a:solidFill>
              <a:latin typeface="BourgeoisTRUUlt" pitchFamily="2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827088" y="2996952"/>
            <a:ext cx="8102576" cy="193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spcBef>
                <a:spcPct val="20000"/>
              </a:spcBef>
              <a:buClr>
                <a:srgbClr val="0000FF"/>
              </a:buClr>
            </a:pPr>
            <a:r>
              <a:rPr lang="en-US" sz="2800" b="1" dirty="0" smtClean="0">
                <a:solidFill>
                  <a:srgbClr val="558ED5"/>
                </a:solidFill>
                <a:latin typeface="BourgeoisTRUBol" pitchFamily="2" charset="0"/>
              </a:rPr>
              <a:t>“</a:t>
            </a:r>
            <a:r>
              <a:rPr lang="tr-TR" sz="2800" b="1" dirty="0" smtClean="0">
                <a:solidFill>
                  <a:srgbClr val="558ED5"/>
                </a:solidFill>
                <a:latin typeface="BourgeoisTRUBol" pitchFamily="2" charset="0"/>
              </a:rPr>
              <a:t>2015 </a:t>
            </a:r>
            <a:r>
              <a:rPr lang="tr-TR" sz="2800" b="1" dirty="0" err="1" smtClean="0">
                <a:solidFill>
                  <a:srgbClr val="558ED5"/>
                </a:solidFill>
                <a:latin typeface="BourgeoisTRUBol" pitchFamily="2" charset="0"/>
              </a:rPr>
              <a:t>Early</a:t>
            </a:r>
            <a:r>
              <a:rPr lang="tr-TR" sz="28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tr-TR" sz="2800" b="1" dirty="0" err="1" smtClean="0">
                <a:solidFill>
                  <a:srgbClr val="558ED5"/>
                </a:solidFill>
                <a:latin typeface="BourgeoisTRUBol" pitchFamily="2" charset="0"/>
              </a:rPr>
              <a:t>Career</a:t>
            </a:r>
            <a:r>
              <a:rPr lang="tr-TR" sz="28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tr-TR" sz="2800" b="1" dirty="0" err="1" smtClean="0">
                <a:solidFill>
                  <a:srgbClr val="558ED5"/>
                </a:solidFill>
                <a:latin typeface="BourgeoisTRUBol" pitchFamily="2" charset="0"/>
              </a:rPr>
              <a:t>Award</a:t>
            </a:r>
            <a:r>
              <a:rPr lang="en-US" sz="2800" b="1" dirty="0" smtClean="0">
                <a:solidFill>
                  <a:srgbClr val="558ED5"/>
                </a:solidFill>
                <a:latin typeface="BourgeoisTRUBol" pitchFamily="2" charset="0"/>
              </a:rPr>
              <a:t>”</a:t>
            </a: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en-US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Y. Doç.Dr.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Evrim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 BARAN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	EBB</a:t>
            </a:r>
            <a:endParaRPr lang="en-US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Cambria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650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EDF0B7C-8B66-4314-ACD8-B04870453027}" type="slidenum">
              <a:rPr lang="tr-TR">
                <a:solidFill>
                  <a:srgbClr val="898989"/>
                </a:solidFill>
              </a:rPr>
              <a:pPr/>
              <a:t>31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956865" y="2298706"/>
            <a:ext cx="81025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Hizmet Plaketi </a:t>
            </a:r>
            <a:r>
              <a:rPr lang="tr-TR" sz="1500" b="1" dirty="0" smtClean="0">
                <a:solidFill>
                  <a:srgbClr val="558ED5"/>
                </a:solidFill>
                <a:latin typeface="BourgeoisTRUBol" pitchFamily="2" charset="0"/>
              </a:rPr>
              <a:t>(Emekli Öğretim Elemanı)</a:t>
            </a:r>
            <a:endParaRPr lang="en-US" sz="15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P</a:t>
            </a:r>
            <a:r>
              <a:rPr lang="tr-TR" b="1" dirty="0" err="1" smtClean="0">
                <a:solidFill>
                  <a:prstClr val="black"/>
                </a:solidFill>
                <a:latin typeface="BourgeoisTRUBol" pitchFamily="2" charset="0"/>
              </a:rPr>
              <a:t>rof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. Dr. Esin TEZER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Okutman Dr. Macide TÜZÜN</a:t>
            </a: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3000" b="1" dirty="0">
                <a:solidFill>
                  <a:srgbClr val="0F8BDA"/>
                </a:solidFill>
                <a:latin typeface="BourgeoisTRUUlt" pitchFamily="2" charset="0"/>
              </a:rPr>
              <a:t>ODTÜ GÜNÜ ÖDÜLLERİ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4572008"/>
            <a:ext cx="8102576" cy="13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088" y="3506783"/>
            <a:ext cx="8147794" cy="10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-27384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EDF0B7C-8B66-4314-ACD8-B04870453027}" type="slidenum">
              <a:rPr lang="tr-TR">
                <a:solidFill>
                  <a:srgbClr val="898989"/>
                </a:solidFill>
              </a:rPr>
              <a:pPr/>
              <a:t>32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3000" b="1" dirty="0">
                <a:solidFill>
                  <a:srgbClr val="0F8BDA"/>
                </a:solidFill>
                <a:latin typeface="BourgeoisTRUUlt" pitchFamily="2" charset="0"/>
              </a:rPr>
              <a:t>ODTÜ GÜNÜ ÖDÜLLERİ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4572008"/>
            <a:ext cx="8102576" cy="13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088" y="3506783"/>
            <a:ext cx="8147794" cy="10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935596" y="2255541"/>
            <a:ext cx="7272808" cy="4528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b="1" dirty="0">
                <a:solidFill>
                  <a:srgbClr val="558ED5"/>
                </a:solidFill>
                <a:latin typeface="BourgeoisTRUBol" pitchFamily="2" charset="0"/>
              </a:rPr>
              <a:t>30</a:t>
            </a:r>
            <a:r>
              <a:rPr lang="tr-TR" b="1" dirty="0">
                <a:solidFill>
                  <a:srgbClr val="558ED5"/>
                </a:solidFill>
                <a:latin typeface="BourgeoisTRUBol" pitchFamily="2" charset="0"/>
              </a:rPr>
              <a:t>. Yıl Hizmet Belgesi </a:t>
            </a:r>
            <a:r>
              <a:rPr lang="tr-TR" sz="1500" b="1" dirty="0">
                <a:solidFill>
                  <a:srgbClr val="558ED5"/>
                </a:solidFill>
                <a:latin typeface="BourgeoisTRUBol" pitchFamily="2" charset="0"/>
              </a:rPr>
              <a:t>(Öğretim Elemanları)</a:t>
            </a:r>
            <a:endParaRPr lang="en-US" sz="15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Prof. Dr. Halil Giray BERBEROĞLU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Prof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. Dr. Ayhan Gürbüz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DEMİR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Öğr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. Gör. Dr. Hasan KARAASLAN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30</a:t>
            </a:r>
            <a:r>
              <a:rPr lang="tr-TR" b="1" dirty="0">
                <a:solidFill>
                  <a:srgbClr val="558ED5"/>
                </a:solidFill>
                <a:latin typeface="BourgeoisTRUBol" pitchFamily="2" charset="0"/>
              </a:rPr>
              <a:t>. Yıl Hizmet Belgesi </a:t>
            </a:r>
            <a:r>
              <a:rPr lang="tr-TR" sz="1500" b="1" dirty="0">
                <a:solidFill>
                  <a:srgbClr val="558ED5"/>
                </a:solidFill>
                <a:latin typeface="BourgeoisTRUBol" pitchFamily="2" charset="0"/>
              </a:rPr>
              <a:t>(İdari Personel</a:t>
            </a:r>
            <a:r>
              <a:rPr lang="tr-TR" sz="1500" b="1" dirty="0" smtClean="0">
                <a:solidFill>
                  <a:srgbClr val="558ED5"/>
                </a:solidFill>
                <a:latin typeface="BourgeoisTRUBol" pitchFamily="2" charset="0"/>
              </a:rPr>
              <a:t>)</a:t>
            </a: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Cemal YILDIZ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EDF0B7C-8B66-4314-ACD8-B04870453027}" type="slidenum">
              <a:rPr lang="tr-TR">
                <a:solidFill>
                  <a:srgbClr val="898989"/>
                </a:solidFill>
              </a:rPr>
              <a:pPr/>
              <a:t>33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187624" y="1369530"/>
            <a:ext cx="7704856" cy="479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25</a:t>
            </a: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. </a:t>
            </a:r>
            <a:r>
              <a:rPr lang="tr-TR" b="1" dirty="0">
                <a:solidFill>
                  <a:srgbClr val="558ED5"/>
                </a:solidFill>
                <a:latin typeface="BourgeoisTRUBol" pitchFamily="2" charset="0"/>
              </a:rPr>
              <a:t>Yıl Hizmet Belgesi </a:t>
            </a:r>
            <a:r>
              <a:rPr lang="tr-TR" sz="1500" b="1" dirty="0">
                <a:solidFill>
                  <a:srgbClr val="558ED5"/>
                </a:solidFill>
                <a:latin typeface="BourgeoisTRUBol" pitchFamily="2" charset="0"/>
              </a:rPr>
              <a:t>(Öğretim Elemanları</a:t>
            </a:r>
            <a:r>
              <a:rPr lang="tr-TR" sz="1500" b="1" dirty="0" smtClean="0">
                <a:solidFill>
                  <a:srgbClr val="558ED5"/>
                </a:solidFill>
                <a:latin typeface="BourgeoisTRUBol" pitchFamily="2" charset="0"/>
              </a:rPr>
              <a:t>)</a:t>
            </a:r>
            <a:endParaRPr lang="en-US" sz="8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Prof. Dr. Jale ÇAKIROĞLU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P</a:t>
            </a:r>
            <a:r>
              <a:rPr lang="tr-TR" b="1" dirty="0" err="1">
                <a:solidFill>
                  <a:prstClr val="black"/>
                </a:solidFill>
                <a:latin typeface="BourgeoisTRUBol" pitchFamily="2" charset="0"/>
              </a:rPr>
              <a:t>rof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. Dr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. Cennet ENGİN DEMİR</a:t>
            </a: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Prof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. Dr. Mehmet Settar KOÇAK</a:t>
            </a:r>
            <a:endParaRPr lang="tr-TR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Prof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. Dr. Behiye UBUZ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Prof. Dr. Oya YERİN GÜNERİ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Doç. Dr. Ali ERYILMAZ</a:t>
            </a:r>
          </a:p>
          <a:p>
            <a:pPr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</a:pP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25</a:t>
            </a:r>
            <a:r>
              <a:rPr lang="tr-TR" b="1" dirty="0">
                <a:solidFill>
                  <a:srgbClr val="558ED5"/>
                </a:solidFill>
                <a:latin typeface="BourgeoisTRUBol" pitchFamily="2" charset="0"/>
              </a:rPr>
              <a:t>. Yıl Hizmet Belgesi </a:t>
            </a:r>
            <a:r>
              <a:rPr lang="tr-TR" sz="1500" b="1" dirty="0" smtClean="0">
                <a:solidFill>
                  <a:srgbClr val="558ED5"/>
                </a:solidFill>
                <a:latin typeface="BourgeoisTRUBol" pitchFamily="2" charset="0"/>
              </a:rPr>
              <a:t>(İdari Personel)</a:t>
            </a:r>
            <a:endParaRPr lang="en-US" sz="8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Sami ATASEVER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endParaRPr lang="en-US" sz="16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1187624" y="1340768"/>
            <a:ext cx="7575376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3000" b="1" dirty="0">
                <a:solidFill>
                  <a:srgbClr val="0F8BDA"/>
                </a:solidFill>
                <a:latin typeface="BourgeoisTRUUlt" pitchFamily="2" charset="0"/>
              </a:rPr>
              <a:t>ODTÜ GÜNÜ ÖDÜLLERİ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5013176"/>
            <a:ext cx="81025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31" descr="3-Odul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-27384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EDF0B7C-8B66-4314-ACD8-B04870453027}" type="slidenum">
              <a:rPr lang="tr-TR">
                <a:solidFill>
                  <a:srgbClr val="898989"/>
                </a:solidFill>
              </a:rPr>
              <a:pPr/>
              <a:t>34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214414" y="2428868"/>
            <a:ext cx="7715250" cy="10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r-TR" sz="3000" b="1" dirty="0">
                <a:solidFill>
                  <a:srgbClr val="0F8BDA"/>
                </a:solidFill>
                <a:latin typeface="BourgeoisTRUUlt" pitchFamily="2" charset="0"/>
              </a:rPr>
              <a:t>ODTÜ GÜNÜ ÖDÜLLERİ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2428868"/>
            <a:ext cx="8102576" cy="344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59632" y="3506783"/>
            <a:ext cx="7715250" cy="10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29877" y="2240174"/>
            <a:ext cx="8147794" cy="240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en-US" b="1" dirty="0">
                <a:solidFill>
                  <a:srgbClr val="558ED5"/>
                </a:solidFill>
                <a:latin typeface="BourgeoisTRUBol" pitchFamily="2" charset="0"/>
              </a:rPr>
              <a:t>2</a:t>
            </a:r>
            <a:r>
              <a:rPr lang="en-US" b="1" dirty="0" smtClean="0">
                <a:solidFill>
                  <a:srgbClr val="558ED5"/>
                </a:solidFill>
                <a:latin typeface="BourgeoisTRUBol" pitchFamily="2" charset="0"/>
              </a:rPr>
              <a:t>0</a:t>
            </a:r>
            <a:r>
              <a:rPr lang="tr-TR" b="1" dirty="0" smtClean="0">
                <a:solidFill>
                  <a:srgbClr val="558ED5"/>
                </a:solidFill>
                <a:latin typeface="BourgeoisTRUBol" pitchFamily="2" charset="0"/>
              </a:rPr>
              <a:t>. </a:t>
            </a:r>
            <a:r>
              <a:rPr lang="tr-TR" b="1" dirty="0">
                <a:solidFill>
                  <a:srgbClr val="558ED5"/>
                </a:solidFill>
                <a:latin typeface="BourgeoisTRUBol" pitchFamily="2" charset="0"/>
              </a:rPr>
              <a:t>Yıl Hizmet Belgesi </a:t>
            </a:r>
            <a:r>
              <a:rPr lang="tr-TR" sz="1500" b="1" dirty="0">
                <a:solidFill>
                  <a:srgbClr val="558ED5"/>
                </a:solidFill>
                <a:latin typeface="BourgeoisTRUBol" pitchFamily="2" charset="0"/>
              </a:rPr>
              <a:t>(Öğretim Elemanları</a:t>
            </a:r>
            <a:r>
              <a:rPr lang="tr-TR" sz="1500" b="1" dirty="0" smtClean="0">
                <a:solidFill>
                  <a:srgbClr val="558ED5"/>
                </a:solidFill>
                <a:latin typeface="BourgeoisTRUBol" pitchFamily="2" charset="0"/>
              </a:rPr>
              <a:t>)</a:t>
            </a:r>
            <a:endParaRPr lang="en-US" sz="8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Doç. Dr. Nurten BİRLİK</a:t>
            </a: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Doç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.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Dr</a:t>
            </a:r>
            <a:r>
              <a:rPr lang="en-US" b="1" dirty="0">
                <a:solidFill>
                  <a:prstClr val="black"/>
                </a:solidFill>
                <a:latin typeface="BourgeoisTRUBol" pitchFamily="2" charset="0"/>
              </a:rPr>
              <a:t>.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Ömer DELİALİOĞLU</a:t>
            </a: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Dr. Işıl Günseli KAÇAR</a:t>
            </a: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35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«A New </a:t>
            </a:r>
            <a:r>
              <a:rPr lang="tr-TR" sz="2100" b="1" dirty="0" err="1" smtClean="0">
                <a:solidFill>
                  <a:srgbClr val="558ED5"/>
                </a:solidFill>
                <a:latin typeface="BourgeoisTRUBol" pitchFamily="2" charset="0"/>
              </a:rPr>
              <a:t>Direction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tr-TR" sz="2100" b="1" dirty="0" err="1" smtClean="0">
                <a:solidFill>
                  <a:srgbClr val="558ED5"/>
                </a:solidFill>
                <a:latin typeface="BourgeoisTRUBol" pitchFamily="2" charset="0"/>
              </a:rPr>
              <a:t>for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Nature of </a:t>
            </a:r>
            <a:r>
              <a:rPr lang="tr-TR" sz="2100" b="1" dirty="0" err="1" smtClean="0">
                <a:solidFill>
                  <a:srgbClr val="558ED5"/>
                </a:solidFill>
                <a:latin typeface="BourgeoisTRUBol" pitchFamily="2" charset="0"/>
              </a:rPr>
              <a:t>Science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tr-TR" sz="2100" b="1" dirty="0" err="1" smtClean="0">
                <a:solidFill>
                  <a:srgbClr val="558ED5"/>
                </a:solidFill>
                <a:latin typeface="BourgeoisTRUBol" pitchFamily="2" charset="0"/>
              </a:rPr>
              <a:t>Studies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in </a:t>
            </a:r>
            <a:r>
              <a:rPr lang="tr-TR" sz="2100" b="1" dirty="0" err="1" smtClean="0">
                <a:solidFill>
                  <a:srgbClr val="558ED5"/>
                </a:solidFill>
                <a:latin typeface="BourgeoisTRUBol" pitchFamily="2" charset="0"/>
              </a:rPr>
              <a:t>Science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Education» Semineri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İlköğretim Bölümü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        Prof Dr. Sibel ERDURAN </a:t>
            </a:r>
            <a:r>
              <a:rPr lang="tr-TR" b="1" dirty="0">
                <a:latin typeface="BourgeoisTRUBol" pitchFamily="2" charset="0"/>
              </a:rPr>
              <a:t>(University of </a:t>
            </a:r>
            <a:r>
              <a:rPr lang="tr-TR" b="1" dirty="0" smtClean="0">
                <a:latin typeface="BourgeoisTRUBol" pitchFamily="2" charset="0"/>
              </a:rPr>
              <a:t>Limerick) </a:t>
            </a:r>
            <a:endParaRPr lang="en-US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 </a:t>
            </a:r>
            <a:r>
              <a:rPr lang="en-US" sz="1500" b="1" dirty="0">
                <a:latin typeface="BourgeoisTRUBol" pitchFamily="2" charset="0"/>
              </a:rPr>
              <a:t> </a:t>
            </a:r>
            <a:r>
              <a:rPr lang="tr-TR" sz="1500" b="1" dirty="0" smtClean="0">
                <a:latin typeface="BourgeoisTRUBol" pitchFamily="2" charset="0"/>
              </a:rPr>
              <a:t>19 Eylül 2014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«Eğitimin Güncel Sorunları» Söyleşisi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BourgeoisTRUBol" pitchFamily="2" charset="0"/>
              </a:rPr>
              <a:t>Yabancı Diller Eğitimi Bölümü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         Ünal </a:t>
            </a:r>
            <a:r>
              <a:rPr lang="tr-TR" b="1" dirty="0">
                <a:latin typeface="BourgeoisTRUBol" pitchFamily="2" charset="0"/>
              </a:rPr>
              <a:t>ÖZMEN </a:t>
            </a:r>
            <a:r>
              <a:rPr lang="tr-TR" b="1" dirty="0" smtClean="0">
                <a:latin typeface="BourgeoisTRUBol" pitchFamily="2" charset="0"/>
              </a:rPr>
              <a:t>(Eleştirel Pedagoji Dergisi Genel Yayın Yönetmeni ve Birgün Gazetesi Yazarı)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 smtClean="0">
                <a:latin typeface="BourgeoisTRUBol" pitchFamily="2" charset="0"/>
              </a:rPr>
              <a:t>             24</a:t>
            </a: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en-US" sz="1500" b="1" dirty="0" err="1" smtClean="0">
                <a:latin typeface="BourgeoisTRUBol" pitchFamily="2" charset="0"/>
              </a:rPr>
              <a:t>Ekim</a:t>
            </a:r>
            <a:r>
              <a:rPr lang="en-US" sz="1500" b="1" dirty="0" smtClean="0">
                <a:latin typeface="BourgeoisTRUBol" pitchFamily="2" charset="0"/>
              </a:rPr>
              <a:t> 201</a:t>
            </a:r>
            <a:r>
              <a:rPr lang="tr-TR" sz="1500" b="1" dirty="0" smtClean="0">
                <a:latin typeface="BourgeoisTRUBol" pitchFamily="2" charset="0"/>
              </a:rPr>
              <a:t>4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1500" b="1" dirty="0" smtClean="0">
                <a:latin typeface="BourgeoisTRUBol" pitchFamily="2" charset="0"/>
              </a:rPr>
              <a:t> 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37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«Makale Yazma ve Yayımlama Süreci Hakkında Bilinmesi Gerekenler» Semineri 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İlköğretim Bölümü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         Prof.Dr. Sinan 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OLKUN (TED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Üniversitesi)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           14 Kasım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201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4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38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4"/>
            <a:ext cx="8088312" cy="31074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«Eşitsizlikte Eğitim/Eşitsiz Eğitim» Semineri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tr-TR" sz="2100" b="1" dirty="0" smtClean="0">
              <a:solidFill>
                <a:srgbClr val="1F497D">
                  <a:lumMod val="60000"/>
                  <a:lumOff val="40000"/>
                </a:srgbClr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Yabancı Diller Eğitimi Bölümü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        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Nazlı SOMEL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(Helmut Schmidt Üniversitesi)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          21 Kasım 2014</a:t>
            </a: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39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25332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Öğretmenler Günü:  «Öğrencileri Anlamak»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Panel: «Özel Öğrenciler ve Öğretmenler»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Proje Sunumu: «Okuldan Topluma: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Toplumsal Değişim Aktörü Olarak Çocuklar ve Öğrenciler»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Eğitim Fakültesi</a:t>
            </a:r>
            <a:endParaRPr lang="en-US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 smtClean="0">
                <a:latin typeface="BourgeoisTRUBol" pitchFamily="2" charset="0"/>
              </a:rPr>
              <a:t>            </a:t>
            </a:r>
            <a:r>
              <a:rPr lang="en-US" sz="1500" b="1" dirty="0" smtClean="0">
                <a:latin typeface="BourgeoisTRUBol" pitchFamily="2" charset="0"/>
              </a:rPr>
              <a:t>2</a:t>
            </a:r>
            <a:r>
              <a:rPr lang="tr-TR" sz="1500" b="1" dirty="0" smtClean="0">
                <a:latin typeface="BourgeoisTRUBol" pitchFamily="2" charset="0"/>
              </a:rPr>
              <a:t>4</a:t>
            </a: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en-US" sz="1500" b="1" dirty="0" err="1" smtClean="0">
                <a:latin typeface="BourgeoisTRUBol" pitchFamily="2" charset="0"/>
              </a:rPr>
              <a:t>Kasım</a:t>
            </a:r>
            <a:r>
              <a:rPr lang="en-US" sz="1500" b="1" dirty="0" smtClean="0">
                <a:latin typeface="BourgeoisTRUBol" pitchFamily="2" charset="0"/>
              </a:rPr>
              <a:t> 201</a:t>
            </a:r>
            <a:r>
              <a:rPr lang="tr-TR" sz="1500" b="1" dirty="0" smtClean="0">
                <a:latin typeface="BourgeoisTRUBol" pitchFamily="2" charset="0"/>
              </a:rPr>
              <a:t>4</a:t>
            </a: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96" y="4005064"/>
            <a:ext cx="39497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268" y="1176722"/>
            <a:ext cx="3080763" cy="246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0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4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27088" y="2492896"/>
            <a:ext cx="8102576" cy="397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Prof. Dr. Soner YILDIRIM 	21.10.2014</a:t>
            </a: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Prof. Dr. Erdinç ÇAKIROĞLU	12.12.2014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en-US" sz="16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827088" y="1571612"/>
            <a:ext cx="8031192" cy="92128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FAKÜLTE KURULU ÜYELİĞİNE YAPILAN ATAMALAR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40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</a:t>
            </a:r>
            <a:r>
              <a:rPr lang="tr-TR" sz="2100" b="1" dirty="0">
                <a:solidFill>
                  <a:srgbClr val="558ED5"/>
                </a:solidFill>
                <a:latin typeface="BourgeoisTRUBol" pitchFamily="2" charset="0"/>
              </a:rPr>
              <a:t>Fen, Teknoloji, Mühendislik ve Matematik (FeTeMM) Eğitimi 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Eşit Değildir STEM» Söyleşisi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İlköğretim Bölümü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         Doç.Dr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. Sencer ÇORLU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(İ.D.V Bilkent Üniversitesi)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           19 Aralık 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201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4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41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5"/>
            <a:ext cx="8088312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İlköğretim Bölümü Okul Öncesi Eğitimi Programı öğrencileri tarafından yürütülen Engelsiz Dünya Projesi Kapsamında;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«Teknolojinin Özel Eğitimdeki Yeri»  Semineri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Prof. Dr. Kürşat ÇAĞILTAY (Bilgisayar ve Öğretim Teknolojileri Eğitimi Bölümü)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           23 Aralık 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201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4</a:t>
            </a:r>
            <a:endParaRPr lang="en-US" sz="2100" b="1" dirty="0" smtClean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42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4"/>
            <a:ext cx="8088312" cy="31074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«Toplum Liderleri Geliyor» Eğitim Programı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tr-TR" sz="2100" b="1" dirty="0" smtClean="0">
              <a:solidFill>
                <a:srgbClr val="1F497D">
                  <a:lumMod val="60000"/>
                  <a:lumOff val="40000"/>
                </a:srgbClr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Fakültemiz ve Çankaya-Oran </a:t>
            </a:r>
            <a:r>
              <a:rPr lang="tr-TR" b="1" dirty="0" err="1" smtClean="0">
                <a:solidFill>
                  <a:prstClr val="black"/>
                </a:solidFill>
                <a:latin typeface="BourgeoisTRUBol" pitchFamily="2" charset="0"/>
              </a:rPr>
              <a:t>Rotary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Kulüpleri İşbirliği ile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           Kasım-Aralık 2014</a:t>
            </a: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4325112" cy="291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4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1060" y="-20191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43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409825"/>
            <a:ext cx="838200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Yılbaşı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en-US" sz="2100" b="1" dirty="0" err="1" smtClean="0">
                <a:solidFill>
                  <a:srgbClr val="558ED5"/>
                </a:solidFill>
                <a:latin typeface="BourgeoisTRUBol" pitchFamily="2" charset="0"/>
              </a:rPr>
              <a:t>Partisi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Eğitim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Fakültesi</a:t>
            </a: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           26 Aralık 2014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44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584" y="2500154"/>
            <a:ext cx="8088312" cy="295232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«Beden Eğitimi ve Spor Öğretiminde Yeni ve Yaratıcı Yaklaşımlar»  Sempozyumu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urgeoisTRUBol" pitchFamily="2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Beden Eğitimi ve Spor Bölümü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sz="1500" b="1" dirty="0" smtClean="0">
                <a:latin typeface="BourgeoisTRUBol" pitchFamily="2" charset="0"/>
              </a:rPr>
              <a:t>          </a:t>
            </a:r>
            <a:r>
              <a:rPr lang="en-US" sz="1500" b="1" dirty="0" smtClean="0">
                <a:latin typeface="BourgeoisTRUBol" pitchFamily="2" charset="0"/>
              </a:rPr>
              <a:t> 2</a:t>
            </a:r>
            <a:r>
              <a:rPr lang="tr-TR" sz="1500" b="1" dirty="0" smtClean="0">
                <a:latin typeface="BourgeoisTRUBol" pitchFamily="2" charset="0"/>
              </a:rPr>
              <a:t>6-27 Ocak </a:t>
            </a:r>
            <a:r>
              <a:rPr lang="en-US" sz="1500" b="1" dirty="0" smtClean="0">
                <a:latin typeface="BourgeoisTRUBol" pitchFamily="2" charset="0"/>
              </a:rPr>
              <a:t> </a:t>
            </a:r>
            <a:r>
              <a:rPr lang="tr-TR" sz="1500" b="1" dirty="0" smtClean="0">
                <a:latin typeface="BourgeoisTRUBol" pitchFamily="2" charset="0"/>
              </a:rPr>
              <a:t>2015</a:t>
            </a:r>
            <a:endParaRPr lang="en-US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56" y="3429794"/>
            <a:ext cx="4476183" cy="305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0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45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4"/>
            <a:ext cx="8088312" cy="31074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«Genç Mucitler Geleceği Tasarlıyor: Fen, Teknoloji, Mühendislik ve Matematik Eğitimleri» Etkinliği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tr-TR" sz="2100" b="1" dirty="0" smtClean="0">
              <a:solidFill>
                <a:srgbClr val="1F497D">
                  <a:lumMod val="60000"/>
                  <a:lumOff val="40000"/>
                </a:srgbClr>
              </a:solidFill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Y. Doç. Dr. Evrim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BARAN (Eğitim Bilimleri Bölümü)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        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7, 8, 14, 15, 21 Mart 2015</a:t>
            </a: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53" y="3355145"/>
            <a:ext cx="2383904" cy="318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0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181226"/>
            <a:ext cx="8088312" cy="333600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</a:t>
            </a:r>
            <a:r>
              <a:rPr lang="tr-TR" sz="2100" b="1" dirty="0" err="1" smtClean="0">
                <a:solidFill>
                  <a:srgbClr val="558ED5"/>
                </a:solidFill>
                <a:latin typeface="BourgeoisTRUBol" pitchFamily="2" charset="0"/>
              </a:rPr>
              <a:t>Horizon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2020»  kapsamında eğitimle ilgili alanlardaki fırsatlar ve destekler hakkında Fakültemiz mensuplarına bilgilendirme amaçlı seminer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BourgeoisTRUBol" pitchFamily="2" charset="0"/>
              </a:rPr>
              <a:t>   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Eğitim Fakültesi 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         Sonay AYDIN (TÜBİTAK 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H2020 Ulusal Koordinasyon Ofisi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Uzmanı)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          26 Mart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2015</a:t>
            </a: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47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409825"/>
            <a:ext cx="8274496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2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2nd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 METU British Novelists Conference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:</a:t>
            </a:r>
            <a:r>
              <a:rPr lang="en-US" sz="2100" b="1" dirty="0" smtClean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tr-TR" sz="2100" b="1" dirty="0" err="1" smtClean="0">
                <a:solidFill>
                  <a:srgbClr val="558ED5"/>
                </a:solidFill>
                <a:latin typeface="BourgeoisTRUBol" pitchFamily="2" charset="0"/>
              </a:rPr>
              <a:t>Zadie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Smith and Her </a:t>
            </a:r>
            <a:r>
              <a:rPr lang="tr-TR" sz="2100" b="1" dirty="0" err="1" smtClean="0">
                <a:solidFill>
                  <a:srgbClr val="558ED5"/>
                </a:solidFill>
                <a:latin typeface="BourgeoisTRUBol" pitchFamily="2" charset="0"/>
              </a:rPr>
              <a:t>Work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21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BourgeoisTRUBol" pitchFamily="2" charset="0"/>
              </a:rPr>
              <a:t>Yabancı</a:t>
            </a:r>
            <a:r>
              <a:rPr lang="en-US" b="1" dirty="0" smtClean="0">
                <a:latin typeface="BourgeoisTRUBol" pitchFamily="2" charset="0"/>
              </a:rPr>
              <a:t> Diller </a:t>
            </a:r>
            <a:r>
              <a:rPr lang="en-US" b="1" dirty="0" err="1" smtClean="0">
                <a:latin typeface="BourgeoisTRUBol" pitchFamily="2" charset="0"/>
              </a:rPr>
              <a:t>Eğitimi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Bölümü</a:t>
            </a:r>
            <a:endParaRPr lang="en-US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            26-27 </a:t>
            </a:r>
            <a:r>
              <a:rPr lang="tr-TR" sz="1500" b="1" dirty="0">
                <a:solidFill>
                  <a:prstClr val="black"/>
                </a:solidFill>
                <a:latin typeface="BourgeoisTRUBol" pitchFamily="2" charset="0"/>
              </a:rPr>
              <a:t>Mart </a:t>
            </a:r>
            <a:r>
              <a:rPr lang="en-US" sz="15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1500" b="1" dirty="0">
                <a:solidFill>
                  <a:prstClr val="black"/>
                </a:solidFill>
                <a:latin typeface="BourgeoisTRUBol" pitchFamily="2" charset="0"/>
              </a:rPr>
              <a:t>2015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Cambr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Cambria" pitchFamily="18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48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4"/>
            <a:ext cx="8088312" cy="31074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«Eğitimdeki </a:t>
            </a:r>
            <a:r>
              <a:rPr lang="tr-TR" sz="2100" b="1" dirty="0" err="1" smtClean="0">
                <a:solidFill>
                  <a:srgbClr val="558ED5"/>
                </a:solidFill>
                <a:latin typeface="BourgeoisTRUBol" pitchFamily="2" charset="0"/>
              </a:rPr>
              <a:t>Neoliberal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Tahribat» Semineri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tr-TR" sz="2100" b="1" dirty="0" smtClean="0">
              <a:solidFill>
                <a:srgbClr val="1F497D">
                  <a:lumMod val="60000"/>
                  <a:lumOff val="40000"/>
                </a:srgbClr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Yabancı Diller Eğitimi Bölümü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          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Prof. Dr. Dave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HILL (Anglia Ruskin Üniversitesi)</a:t>
            </a:r>
            <a:endParaRPr lang="tr-TR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           3 Nisan 2015</a:t>
            </a: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49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409825"/>
            <a:ext cx="838200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«Köy Enstitülerinin 75. Yılında Kültür ve Eğitimimiz» Paneli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Fakültemiz ve Yeni Kuşak Köy Enstitüleri Derneği İşbirliği ile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>
                <a:solidFill>
                  <a:prstClr val="black"/>
                </a:solidFill>
                <a:latin typeface="BourgeoisTRUBol" pitchFamily="2" charset="0"/>
              </a:rPr>
              <a:t>            15 Nisan 2015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sz="1500" b="1" dirty="0"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5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27088" y="2636912"/>
            <a:ext cx="8102576" cy="383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317875" algn="l"/>
              </a:tabLst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Prof. Dr. Ceren ÖZTEKİN	25.08.2014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  <a:tabLst>
                <a:tab pos="3317875" algn="l"/>
              </a:tabLst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317875" algn="l"/>
              </a:tabLst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Doç. 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Dr. Mehmet Levent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İNCE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15.09.2014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317875" algn="l"/>
              </a:tabLst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317875" algn="l"/>
              </a:tabLst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Doç. Dr. Bilal KIRKICI	19.01.2015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  <a:tabLst>
                <a:tab pos="3317875" algn="l"/>
              </a:tabLst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317875" algn="l"/>
              </a:tabLst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Prof. Dr. Zahide YILDIRIM 	23.02.2015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en-US" sz="16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642910" y="1571612"/>
            <a:ext cx="8215370" cy="1065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    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FAKÜLTE YÖNETİM KURULU ÜYELİĞİNE YAPILAN ATAMALAR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50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4"/>
            <a:ext cx="8088312" cy="31074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</a:t>
            </a:r>
            <a:r>
              <a:rPr lang="tr-TR" sz="2100" b="1" dirty="0">
                <a:solidFill>
                  <a:srgbClr val="558ED5"/>
                </a:solidFill>
                <a:latin typeface="BourgeoisTRUBol" pitchFamily="2" charset="0"/>
              </a:rPr>
              <a:t>A </a:t>
            </a:r>
            <a:r>
              <a:rPr lang="tr-TR" sz="2100" b="1" dirty="0" err="1">
                <a:solidFill>
                  <a:srgbClr val="558ED5"/>
                </a:solidFill>
                <a:latin typeface="BourgeoisTRUBol" pitchFamily="2" charset="0"/>
              </a:rPr>
              <a:t>Synthesis</a:t>
            </a:r>
            <a:r>
              <a:rPr lang="tr-TR" sz="2100" b="1" dirty="0">
                <a:solidFill>
                  <a:srgbClr val="558ED5"/>
                </a:solidFill>
                <a:latin typeface="BourgeoisTRUBol" pitchFamily="2" charset="0"/>
              </a:rPr>
              <a:t> of Virtual </a:t>
            </a:r>
            <a:r>
              <a:rPr lang="tr-TR" sz="2100" b="1" dirty="0" err="1">
                <a:solidFill>
                  <a:srgbClr val="558ED5"/>
                </a:solidFill>
                <a:latin typeface="BourgeoisTRUBol" pitchFamily="2" charset="0"/>
              </a:rPr>
              <a:t>Manipulatives</a:t>
            </a:r>
            <a:r>
              <a:rPr lang="tr-TR" sz="2100" b="1" dirty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tr-TR" sz="2100" b="1" dirty="0" err="1">
                <a:solidFill>
                  <a:srgbClr val="558ED5"/>
                </a:solidFill>
                <a:latin typeface="BourgeoisTRUBol" pitchFamily="2" charset="0"/>
              </a:rPr>
              <a:t>Research</a:t>
            </a:r>
            <a:r>
              <a:rPr lang="tr-TR" sz="2100" b="1" dirty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tr-TR" sz="2100" b="1" dirty="0" err="1">
                <a:solidFill>
                  <a:srgbClr val="558ED5"/>
                </a:solidFill>
                <a:latin typeface="BourgeoisTRUBol" pitchFamily="2" charset="0"/>
              </a:rPr>
              <a:t>for</a:t>
            </a:r>
            <a:r>
              <a:rPr lang="tr-TR" sz="2100" b="1" dirty="0">
                <a:solidFill>
                  <a:srgbClr val="558ED5"/>
                </a:solidFill>
                <a:latin typeface="BourgeoisTRUBol" pitchFamily="2" charset="0"/>
              </a:rPr>
              <a:t> </a:t>
            </a:r>
            <a:r>
              <a:rPr lang="tr-TR" sz="2100" b="1" dirty="0" err="1">
                <a:solidFill>
                  <a:srgbClr val="558ED5"/>
                </a:solidFill>
                <a:latin typeface="BourgeoisTRUBol" pitchFamily="2" charset="0"/>
              </a:rPr>
              <a:t>Mathematics</a:t>
            </a:r>
            <a:r>
              <a:rPr lang="tr-TR" sz="2100" b="1" dirty="0">
                <a:solidFill>
                  <a:srgbClr val="558ED5"/>
                </a:solidFill>
                <a:latin typeface="BourgeoisTRUBol" pitchFamily="2" charset="0"/>
              </a:rPr>
              <a:t> Learning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»  Semineri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BourgeoisTRUBol" pitchFamily="2" charset="0"/>
              </a:rPr>
              <a:t>   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İlköğretim ve Ortaöğretim Bölümlerinde misafir olarak bulunan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        Prof. Dr. Patricia MOYER-PACKENHAM 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(Utah State University)</a:t>
            </a: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           8 Mayıs 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2015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51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409825"/>
            <a:ext cx="838200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err="1" smtClean="0">
                <a:solidFill>
                  <a:srgbClr val="558ED5"/>
                </a:solidFill>
                <a:latin typeface="BourgeoisTRUBol" pitchFamily="2" charset="0"/>
              </a:rPr>
              <a:t>Eymir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Gölü Gezisi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Beden Eğitimi ve Spor Bölümü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           13 Mayıs 2015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52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4"/>
            <a:ext cx="8088312" cy="31074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«Eğitimde </a:t>
            </a:r>
            <a:r>
              <a:rPr lang="tr-TR" sz="2100" b="1" dirty="0" err="1" smtClean="0">
                <a:solidFill>
                  <a:srgbClr val="558ED5"/>
                </a:solidFill>
                <a:latin typeface="BourgeoisTRUBol" pitchFamily="2" charset="0"/>
              </a:rPr>
              <a:t>Paradigmatik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 Dönüşümler: Dinsel, Kitlesel, Esnek Eğitim Anlayışları Üzerine Felsefi Çözümlemeler» Semineri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tr-TR" sz="2100" b="1" dirty="0" smtClean="0">
              <a:solidFill>
                <a:srgbClr val="1F497D">
                  <a:lumMod val="60000"/>
                  <a:lumOff val="40000"/>
                </a:srgbClr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Onur Remzi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KUKURT (Ankara Üniversitesi)</a:t>
            </a: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           13 Mayıs 2015</a:t>
            </a: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53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99592" y="2409824"/>
            <a:ext cx="8015808" cy="31074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«STEM Education in the US  and at NC State  Universit</a:t>
            </a:r>
            <a:r>
              <a:rPr lang="tr-TR" sz="2100" b="1" dirty="0">
                <a:solidFill>
                  <a:srgbClr val="558ED5"/>
                </a:solidFill>
                <a:latin typeface="BourgeoisTRUBol" pitchFamily="2" charset="0"/>
              </a:rPr>
              <a:t>y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» Semineri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BourgeoisTRUBol" pitchFamily="2" charset="0"/>
              </a:rPr>
              <a:t>   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Üniversitemizde  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misafir olarak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bulunan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         Doç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. Dr. Tiffany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BARNES 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(North Caroline State University)</a:t>
            </a: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            14 Mayıs </a:t>
            </a:r>
            <a:r>
              <a:rPr lang="en-US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2015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0191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54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0" y="2409825"/>
            <a:ext cx="8382000" cy="217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Makarna Günü</a:t>
            </a:r>
            <a:endParaRPr lang="tr-TR" sz="2100" b="1" dirty="0">
              <a:solidFill>
                <a:srgbClr val="558ED5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Eğitim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BourgeoisTRUBol" pitchFamily="2" charset="0"/>
              </a:rPr>
              <a:t>Fakültesi</a:t>
            </a: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           20 Mayıs 2015</a:t>
            </a: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55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409824"/>
            <a:ext cx="8088312" cy="31074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</a:t>
            </a:r>
            <a:r>
              <a:rPr lang="en-US" sz="2100" b="1" dirty="0">
                <a:solidFill>
                  <a:schemeClr val="accent1"/>
                </a:solidFill>
                <a:latin typeface="BourgeoisTRUBol"/>
              </a:rPr>
              <a:t>Research and Publication: Conceptual and Methodological Issues from the</a:t>
            </a:r>
            <a:br>
              <a:rPr lang="en-US" sz="2100" b="1" dirty="0">
                <a:solidFill>
                  <a:schemeClr val="accent1"/>
                </a:solidFill>
                <a:latin typeface="BourgeoisTRUBol"/>
              </a:rPr>
            </a:br>
            <a:r>
              <a:rPr lang="en-US" sz="2100" b="1" dirty="0">
                <a:solidFill>
                  <a:schemeClr val="accent1"/>
                </a:solidFill>
                <a:latin typeface="BourgeoisTRUBol"/>
              </a:rPr>
              <a:t>Co-Editor of the Journal of Research in Science Teaching</a:t>
            </a: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» Semineri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tr-TR" sz="2100" b="1" dirty="0" smtClean="0">
              <a:solidFill>
                <a:srgbClr val="1F497D">
                  <a:lumMod val="60000"/>
                  <a:lumOff val="40000"/>
                </a:srgbClr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Eğitim Fakültesi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         Prof. Dr. Dana L. ZEIDLER 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(University of </a:t>
            </a:r>
            <a:endParaRPr lang="tr-TR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        South 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Florida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           27 </a:t>
            </a:r>
            <a:r>
              <a:rPr lang="tr-TR" sz="1500" b="1" dirty="0">
                <a:solidFill>
                  <a:prstClr val="black"/>
                </a:solidFill>
                <a:latin typeface="BourgeoisTRUBol" pitchFamily="2" charset="0"/>
              </a:rPr>
              <a:t>Mayıs 2015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73" y="3530563"/>
            <a:ext cx="4231878" cy="28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5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8-Etkinlikle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3E7443-D3DE-4BE3-8927-256A124D036D}" type="slidenum">
              <a:rPr lang="tr-TR">
                <a:solidFill>
                  <a:srgbClr val="898989"/>
                </a:solidFill>
              </a:rPr>
              <a:pPr/>
              <a:t>56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27088" y="2181226"/>
            <a:ext cx="8088312" cy="37680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r>
              <a:rPr lang="tr-TR" sz="2100" b="1" dirty="0" smtClean="0">
                <a:solidFill>
                  <a:srgbClr val="558ED5"/>
                </a:solidFill>
                <a:latin typeface="BourgeoisTRUBol" pitchFamily="2" charset="0"/>
              </a:rPr>
              <a:t>«Science, Technology, Engineering and Mathematics (STEM) Education: Accessibility of Science, Mathematics and Technology Resources in Higher Education for Pre-College Students» Etkinliği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tr-TR" sz="200" b="1" dirty="0" smtClean="0">
              <a:solidFill>
                <a:srgbClr val="1F497D">
                  <a:lumMod val="60000"/>
                  <a:lumOff val="40000"/>
                </a:srgbClr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Eğitim Fakültesi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>
                <a:latin typeface="BourgeoisTRUBol" pitchFamily="2" charset="0"/>
              </a:rPr>
              <a:t> </a:t>
            </a:r>
            <a:r>
              <a:rPr lang="tr-TR" sz="1500" b="1" dirty="0" smtClean="0">
                <a:latin typeface="BourgeoisTRUBol" pitchFamily="2" charset="0"/>
              </a:rPr>
              <a:t>         </a:t>
            </a:r>
            <a:r>
              <a:rPr lang="tr-TR" sz="1500" b="1" dirty="0">
                <a:latin typeface="BourgeoisTRUBol" pitchFamily="2" charset="0"/>
              </a:rPr>
              <a:t>28 Mayıs 2015</a:t>
            </a:r>
            <a:endParaRPr lang="tr-TR" sz="1500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latin typeface="BourgeoisTRUBol" pitchFamily="2" charset="0"/>
              </a:rPr>
              <a:t>      «A Sociocultural Perspective of STEM Education: Avoiding the Faustain Bargain?»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b="1" dirty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        Prof. Dr. Dana L. ZEIDLER </a:t>
            </a:r>
            <a:r>
              <a:rPr lang="tr-TR" b="1" dirty="0">
                <a:latin typeface="BourgeoisTRUBol" pitchFamily="2" charset="0"/>
              </a:rPr>
              <a:t>(University of South Florida </a:t>
            </a:r>
            <a:r>
              <a:rPr lang="tr-TR" b="1" dirty="0" smtClean="0">
                <a:latin typeface="BourgeoisTRUBol" pitchFamily="2" charset="0"/>
              </a:rPr>
              <a:t>)</a:t>
            </a:r>
          </a:p>
          <a:p>
            <a:pPr marL="357188" indent="-171450">
              <a:spcBef>
                <a:spcPct val="20000"/>
              </a:spcBef>
              <a:buClr>
                <a:srgbClr val="0000FF"/>
              </a:buClr>
            </a:pPr>
            <a:r>
              <a:rPr lang="tr-TR" b="1" dirty="0" smtClean="0">
                <a:latin typeface="BourgeoisTRUBol" pitchFamily="2" charset="0"/>
              </a:rPr>
              <a:t>«Young Inventors Designing the Future: The Design and Implementaton of a STEM Training at METU»           Y.Doç.Dr. Evrim BARAN</a:t>
            </a:r>
          </a:p>
          <a:p>
            <a:pPr>
              <a:spcBef>
                <a:spcPct val="20000"/>
              </a:spcBef>
              <a:buClr>
                <a:srgbClr val="0000FF"/>
              </a:buClr>
            </a:pPr>
            <a:r>
              <a:rPr lang="tr-TR" sz="1500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>
              <a:solidFill>
                <a:prstClr val="black"/>
              </a:solidFill>
              <a:latin typeface="BourgeoisTRUBol" pitchFamily="2" charset="0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ETKİNLİKLER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57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57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827088" y="2205038"/>
            <a:ext cx="785971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276C6"/>
                </a:solidFill>
                <a:latin typeface="BourgeoisTRUBol" pitchFamily="2" charset="0"/>
              </a:rPr>
              <a:t>A tipi yurtdışı makale: 47 SSCI + AHCI</a:t>
            </a:r>
            <a:br>
              <a:rPr lang="tr-TR" sz="2400" b="1" dirty="0" smtClean="0">
                <a:solidFill>
                  <a:srgbClr val="0276C6"/>
                </a:solidFill>
                <a:latin typeface="BourgeoisTRUBol" pitchFamily="2" charset="0"/>
              </a:rPr>
            </a:br>
            <a:r>
              <a:rPr lang="tr-TR" sz="2400" b="1" dirty="0">
                <a:solidFill>
                  <a:srgbClr val="0276C6"/>
                </a:solidFill>
                <a:latin typeface="BourgeoisTRUBol" pitchFamily="2" charset="0"/>
              </a:rPr>
              <a:t>B ve C tipi </a:t>
            </a:r>
            <a:r>
              <a:rPr lang="tr-TR" sz="2400" b="1" dirty="0" smtClean="0">
                <a:solidFill>
                  <a:srgbClr val="0276C6"/>
                </a:solidFill>
                <a:latin typeface="BourgeoisTRUBol" pitchFamily="2" charset="0"/>
              </a:rPr>
              <a:t>yurtdışı makale: 25</a:t>
            </a:r>
            <a:br>
              <a:rPr lang="tr-TR" sz="2400" b="1" dirty="0" smtClean="0">
                <a:solidFill>
                  <a:srgbClr val="0276C6"/>
                </a:solidFill>
                <a:latin typeface="BourgeoisTRUBol" pitchFamily="2" charset="0"/>
              </a:rPr>
            </a:br>
            <a:r>
              <a:rPr lang="tr-TR" sz="2000" b="1" i="1" dirty="0" smtClean="0">
                <a:solidFill>
                  <a:schemeClr val="bg1">
                    <a:lumMod val="65000"/>
                  </a:schemeClr>
                </a:solidFill>
                <a:latin typeface="BourgeoisTRUBol" pitchFamily="2" charset="0"/>
              </a:rPr>
              <a:t>(Mükerrer yayınlar çıktıktan sonra, araştırma görevlilerinin yayınları dahil)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sz="2400" b="1" dirty="0" smtClean="0">
              <a:solidFill>
                <a:srgbClr val="0276C6"/>
              </a:solidFill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276C6"/>
                </a:solidFill>
                <a:latin typeface="BourgeoisTRUBol" pitchFamily="2" charset="0"/>
              </a:rPr>
              <a:t>Yurtdışı kitapta bölüm: 4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276C6"/>
                </a:solidFill>
                <a:latin typeface="BourgeoisTRUBol" pitchFamily="2" charset="0"/>
              </a:rPr>
              <a:t>Yurtdışı konferans sunumu: 131 </a:t>
            </a:r>
            <a:br>
              <a:rPr lang="tr-TR" sz="2400" b="1" dirty="0" smtClean="0">
                <a:solidFill>
                  <a:srgbClr val="0276C6"/>
                </a:solidFill>
                <a:latin typeface="BourgeoisTRUBol" pitchFamily="2" charset="0"/>
              </a:rPr>
            </a:br>
            <a:r>
              <a:rPr lang="tr-TR" sz="2000" b="1" i="1" dirty="0" smtClean="0">
                <a:solidFill>
                  <a:schemeClr val="bg1">
                    <a:lumMod val="65000"/>
                  </a:schemeClr>
                </a:solidFill>
                <a:latin typeface="BourgeoisTRUBol" pitchFamily="2" charset="0"/>
              </a:rPr>
              <a:t>(Mükerrer sunumlar dahil)</a:t>
            </a:r>
            <a:endParaRPr lang="tr-TR" sz="2000" b="1" i="1" dirty="0">
              <a:solidFill>
                <a:schemeClr val="bg1">
                  <a:lumMod val="65000"/>
                </a:schemeClr>
              </a:solidFill>
              <a:latin typeface="BourgeoisTRUBo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533400"/>
            <a:ext cx="6840760" cy="490538"/>
          </a:xfrm>
          <a:prstGeom prst="rect">
            <a:avLst/>
          </a:prstGeom>
          <a:solidFill>
            <a:srgbClr val="027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YAYIN İSTATİSTİKLERİ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8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58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58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827088" y="2205038"/>
            <a:ext cx="785971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 smtClean="0"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533400"/>
            <a:ext cx="6840760" cy="490538"/>
          </a:xfrm>
          <a:prstGeom prst="rect">
            <a:avLst/>
          </a:prstGeom>
          <a:solidFill>
            <a:srgbClr val="027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PROJELER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23187"/>
              </p:ext>
            </p:extLst>
          </p:nvPr>
        </p:nvGraphicFramePr>
        <p:xfrm>
          <a:off x="1990859" y="2205038"/>
          <a:ext cx="5256584" cy="255460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85938"/>
                <a:gridCol w="1555410"/>
                <a:gridCol w="1415236"/>
              </a:tblGrid>
              <a:tr h="23202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BAP PROJELERİ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Bölüm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2014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2015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OÖFMAEB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EBB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YDEB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BESB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 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BÖTE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İÖB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4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0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17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12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365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9-Butçe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450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563624-29CC-4149-8737-5CB060FFEE9E}" type="slidenum">
              <a:rPr lang="tr-TR">
                <a:solidFill>
                  <a:srgbClr val="898989"/>
                </a:solidFill>
              </a:rPr>
              <a:pPr/>
              <a:t>59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MALİ TABLO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2014 </a:t>
            </a:r>
            <a:r>
              <a:rPr lang="tr-TR" sz="1800" b="1" dirty="0">
                <a:solidFill>
                  <a:srgbClr val="0F8BDA"/>
                </a:solidFill>
                <a:latin typeface="BourgeoisTRUUlt" pitchFamily="2" charset="0"/>
              </a:rPr>
              <a:t>– 03.2 - 03.7 </a:t>
            </a:r>
            <a:r>
              <a:rPr lang="tr-TR" sz="1800" b="1" dirty="0" smtClean="0">
                <a:solidFill>
                  <a:srgbClr val="0F8BDA"/>
                </a:solidFill>
                <a:latin typeface="BourgeoisTRUUlt" pitchFamily="2" charset="0"/>
              </a:rPr>
              <a:t>– 06.1 TERTİPLERİ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678301"/>
              </p:ext>
            </p:extLst>
          </p:nvPr>
        </p:nvGraphicFramePr>
        <p:xfrm>
          <a:off x="1475656" y="3177699"/>
          <a:ext cx="6408713" cy="15397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77679"/>
                <a:gridCol w="2015517"/>
                <a:gridCol w="2015517"/>
              </a:tblGrid>
              <a:tr h="365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Bütçe Kaynağı</a:t>
                      </a:r>
                      <a:endParaRPr lang="tr-TR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Ödenek</a:t>
                      </a:r>
                      <a:endParaRPr lang="tr-TR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Harcanan</a:t>
                      </a:r>
                      <a:endParaRPr lang="tr-TR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Analitik</a:t>
                      </a:r>
                      <a:endParaRPr lang="tr-TR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442.250,00</a:t>
                      </a:r>
                      <a:endParaRPr lang="tr-TR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>
                          <a:effectLst/>
                        </a:rPr>
                        <a:t>442.215,94</a:t>
                      </a:r>
                      <a:endParaRPr lang="tr-TR" sz="18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Performans</a:t>
                      </a:r>
                      <a:endParaRPr lang="tr-TR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r>
                        <a:rPr lang="tr-TR" sz="1800" dirty="0">
                          <a:effectLst/>
                        </a:rPr>
                        <a:t>6</a:t>
                      </a:r>
                      <a:r>
                        <a:rPr lang="en-US" sz="1800" dirty="0">
                          <a:effectLst/>
                        </a:rPr>
                        <a:t>5</a:t>
                      </a:r>
                      <a:r>
                        <a:rPr lang="tr-TR" sz="1800" dirty="0">
                          <a:effectLst/>
                        </a:rPr>
                        <a:t>.0</a:t>
                      </a:r>
                      <a:r>
                        <a:rPr lang="en-US" sz="1800" dirty="0">
                          <a:effectLst/>
                        </a:rPr>
                        <a:t>00</a:t>
                      </a:r>
                      <a:r>
                        <a:rPr lang="tr-TR" sz="1800" dirty="0">
                          <a:effectLst/>
                        </a:rPr>
                        <a:t>,00</a:t>
                      </a:r>
                      <a:endParaRPr lang="tr-TR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r>
                        <a:rPr lang="tr-TR" sz="1800" dirty="0">
                          <a:effectLst/>
                        </a:rPr>
                        <a:t>55.204,85</a:t>
                      </a:r>
                      <a:endParaRPr lang="tr-TR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Toplam</a:t>
                      </a:r>
                      <a:endParaRPr lang="tr-TR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607.250,00</a:t>
                      </a:r>
                      <a:endParaRPr lang="tr-TR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597.420,79</a:t>
                      </a:r>
                      <a:endParaRPr lang="tr-TR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1266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27088" y="3284984"/>
            <a:ext cx="8031138" cy="340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  <a:tabLst>
                <a:tab pos="3433763" algn="l"/>
              </a:tabLst>
            </a:pPr>
            <a:r>
              <a:rPr lang="tr-TR" b="1" dirty="0" smtClean="0">
                <a:latin typeface="BourgeoisTRUBol" pitchFamily="2" charset="0"/>
              </a:rPr>
              <a:t>Prof. Dr.  Soner YILDIRIM</a:t>
            </a:r>
            <a:r>
              <a:rPr lang="tr-TR" b="1" dirty="0">
                <a:latin typeface="BourgeoisTRUBol" pitchFamily="2" charset="0"/>
              </a:rPr>
              <a:t>	</a:t>
            </a:r>
            <a:r>
              <a:rPr lang="tr-TR" b="1" dirty="0" smtClean="0">
                <a:latin typeface="BourgeoisTRUBol" pitchFamily="2" charset="0"/>
              </a:rPr>
              <a:t>21.10.2014</a:t>
            </a:r>
            <a:r>
              <a:rPr lang="tr-TR" b="1" dirty="0">
                <a:latin typeface="BourgeoisTRUBol" pitchFamily="2" charset="0"/>
              </a:rPr>
              <a:t>	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Bölüm Başkanı (yeniden atama)</a:t>
            </a: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  <a:tabLst>
                <a:tab pos="3433763" algn="l"/>
              </a:tabLst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433763" algn="l"/>
              </a:tabLst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Y. </a:t>
            </a:r>
            <a:r>
              <a:rPr lang="tr-TR" b="1" dirty="0" err="1" smtClean="0">
                <a:solidFill>
                  <a:srgbClr val="000000"/>
                </a:solidFill>
                <a:latin typeface="BourgeoisTRUBol" pitchFamily="2" charset="0"/>
              </a:rPr>
              <a:t>Doç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.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 Dr.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Saniye Tuğba TOKEL	24.10.2014	Bölüm Başkan Yardımcısı</a:t>
            </a:r>
            <a:endParaRPr lang="en-US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  <a:tabLst>
                <a:tab pos="3433763" algn="l"/>
              </a:tabLst>
            </a:pP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433763" algn="l"/>
              </a:tabLst>
            </a:pP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Öğr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BourgeoisTRUBol" pitchFamily="2" charset="0"/>
              </a:rPr>
              <a:t>Gör</a:t>
            </a:r>
            <a:r>
              <a:rPr lang="en-US" b="1" dirty="0">
                <a:solidFill>
                  <a:srgbClr val="000000"/>
                </a:solidFill>
                <a:latin typeface="BourgeoisTRUBol" pitchFamily="2" charset="0"/>
              </a:rPr>
              <a:t>.</a:t>
            </a:r>
            <a:r>
              <a:rPr lang="tr-TR" b="1" dirty="0">
                <a:solidFill>
                  <a:srgbClr val="000000"/>
                </a:solidFill>
                <a:latin typeface="BourgeoisTRUBol" pitchFamily="2" charset="0"/>
              </a:rPr>
              <a:t> 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Dr. Hasan KARAASLAN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	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24.10.2014	</a:t>
            </a:r>
            <a:r>
              <a:rPr lang="en-US" b="1" dirty="0" smtClean="0">
                <a:solidFill>
                  <a:srgbClr val="000000"/>
                </a:solidFill>
                <a:latin typeface="BourgeoisTRUBol" pitchFamily="2" charset="0"/>
              </a:rPr>
              <a:t> 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Bölüm Başkan Yardımcısı</a:t>
            </a:r>
            <a:endParaRPr lang="en-US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6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8630" y="2500306"/>
            <a:ext cx="821537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BİLGİSAYAR  VE ÖĞRETİM TEKNOLOJİLERİ EĞİTİMİ BÖLÜMÜ</a:t>
            </a:r>
            <a:r>
              <a:rPr lang="en-US" sz="2400" b="1" dirty="0" smtClean="0">
                <a:solidFill>
                  <a:srgbClr val="0F8BDA"/>
                </a:solidFill>
                <a:latin typeface="BourgeoisTRUUlt" pitchFamily="2" charset="0"/>
              </a:rPr>
              <a:t>’</a:t>
            </a: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NE</a:t>
            </a:r>
            <a:endParaRPr lang="tr-TR" sz="24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500174"/>
            <a:ext cx="8215370" cy="609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BÖLÜM BAŞKANLIKLARINA YAPILAN ATAMALAR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9-Butçe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636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0288510-32AA-49D7-9BBE-B8DBFC9F0E9A}" type="slidenum">
              <a:rPr lang="tr-TR">
                <a:solidFill>
                  <a:srgbClr val="898989"/>
                </a:solidFill>
              </a:rPr>
              <a:pPr/>
              <a:t>60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 err="1" smtClean="0">
                <a:solidFill>
                  <a:srgbClr val="0F8BDA"/>
                </a:solidFill>
                <a:latin typeface="BourgeoisTRUUlt" pitchFamily="2" charset="0"/>
              </a:rPr>
              <a:t>Yolluk</a:t>
            </a: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  </a:t>
            </a:r>
            <a:r>
              <a:rPr lang="en-US" sz="2800" b="1" dirty="0" err="1" smtClean="0">
                <a:solidFill>
                  <a:srgbClr val="0F8BDA"/>
                </a:solidFill>
                <a:latin typeface="BourgeoisTRUUlt" pitchFamily="2" charset="0"/>
              </a:rPr>
              <a:t>Görevlendirmeleri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419304"/>
              </p:ext>
            </p:extLst>
          </p:nvPr>
        </p:nvGraphicFramePr>
        <p:xfrm>
          <a:off x="2915816" y="3068960"/>
          <a:ext cx="4248472" cy="8867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65503"/>
                <a:gridCol w="994323"/>
                <a:gridCol w="994323"/>
                <a:gridCol w="994323"/>
              </a:tblGrid>
              <a:tr h="23812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2014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2015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8000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Yurt İçi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Yurt Dışı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>
                          <a:effectLst/>
                        </a:rPr>
                        <a:t>Yurt İçi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Yurt Dışı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41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34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</a:rPr>
                        <a:t>22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 smtClean="0">
                          <a:effectLst/>
                        </a:rPr>
                        <a:t>26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5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61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61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827088" y="2205038"/>
            <a:ext cx="785971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 smtClean="0"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533400"/>
            <a:ext cx="6840760" cy="490538"/>
          </a:xfrm>
          <a:prstGeom prst="rect">
            <a:avLst/>
          </a:prstGeom>
          <a:solidFill>
            <a:srgbClr val="027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BAĞIŞLAR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71600" y="1893195"/>
            <a:ext cx="7272808" cy="257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tr-TR" sz="3200" b="1" dirty="0">
                <a:solidFill>
                  <a:srgbClr val="0070C0"/>
                </a:solidFill>
                <a:latin typeface="BourgeoisTRUBol" pitchFamily="2" charset="0"/>
              </a:rPr>
              <a:t>2015 YILINDA BAĞIŞ YAPILAN OKULLAR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Altındağ Fatih Sultan Mehmet İlköğretim Okulu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Şırnak Cizre Aşağı Çeşme İlköğretim Okulu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Iğdır Yukarı Çamurlu Ortaokulu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Tandoğan Ortaokulu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b="1" dirty="0"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71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62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62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827088" y="2205038"/>
            <a:ext cx="785971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 smtClean="0"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533400"/>
            <a:ext cx="6840760" cy="490538"/>
          </a:xfrm>
          <a:prstGeom prst="rect">
            <a:avLst/>
          </a:prstGeom>
          <a:solidFill>
            <a:srgbClr val="027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BAĞIŞLAR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43608" y="1412776"/>
            <a:ext cx="7272808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tr-TR" sz="3200" b="1" dirty="0" smtClean="0">
                <a:solidFill>
                  <a:srgbClr val="0070C0"/>
                </a:solidFill>
                <a:latin typeface="BourgeoisTRUBol" pitchFamily="2" charset="0"/>
              </a:rPr>
              <a:t>Iğdır Yukarı Çamurlu Ortaokulu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tr-TR" sz="3200" b="1" dirty="0" smtClean="0">
                <a:solidFill>
                  <a:srgbClr val="0070C0"/>
                </a:solidFill>
                <a:latin typeface="BourgeoisTRUBol" pitchFamily="2" charset="0"/>
              </a:rPr>
              <a:t>Öğretmen: Kartal Kınsız</a:t>
            </a:r>
            <a:endParaRPr lang="tr-TR" sz="3200" b="1" dirty="0">
              <a:solidFill>
                <a:srgbClr val="0070C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b="1" dirty="0">
              <a:latin typeface="BourgeoisTRUBol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3" y="2617004"/>
            <a:ext cx="4580333" cy="2577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848" y="4090868"/>
            <a:ext cx="4523624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1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63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63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827088" y="2205038"/>
            <a:ext cx="785971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 smtClean="0"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533400"/>
            <a:ext cx="6840760" cy="490538"/>
          </a:xfrm>
          <a:prstGeom prst="rect">
            <a:avLst/>
          </a:prstGeom>
          <a:solidFill>
            <a:srgbClr val="027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BAĞIŞLAR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43608" y="1643970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tr-TR" sz="3200" b="1" dirty="0" smtClean="0">
                <a:solidFill>
                  <a:srgbClr val="0070C0"/>
                </a:solidFill>
                <a:latin typeface="BourgeoisTRUBol" pitchFamily="2" charset="0"/>
              </a:rPr>
              <a:t>Altındağ, Fatih Sultan Mehmet İlkokulu</a:t>
            </a:r>
            <a:endParaRPr lang="tr-TR" b="1" dirty="0" smtClean="0">
              <a:latin typeface="BourgeoisTRUBol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86" y="2388655"/>
            <a:ext cx="3676207" cy="2761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802" y="2755896"/>
            <a:ext cx="4456562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9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10-BDG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A3F08C15-A042-4984-80F2-60519EAC789F}" type="slidenum">
              <a:rPr lang="tr-TR" sz="1200">
                <a:solidFill>
                  <a:srgbClr val="898989"/>
                </a:solidFill>
              </a:rPr>
              <a:pPr eaLnBrk="1" hangingPunct="1"/>
              <a:t>64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BİRİMLERE GÖRE HİZMET DAĞILIMI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40299"/>
              </p:ext>
            </p:extLst>
          </p:nvPr>
        </p:nvGraphicFramePr>
        <p:xfrm>
          <a:off x="1907702" y="2642076"/>
          <a:ext cx="5832648" cy="27311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17024"/>
                <a:gridCol w="978906"/>
                <a:gridCol w="978906"/>
                <a:gridCol w="978906"/>
                <a:gridCol w="978906"/>
              </a:tblGrid>
              <a:tr h="4878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 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Donanım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Yazılım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Ağ ve Bağlantı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5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Dekanlık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170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185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30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385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5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İÖB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35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60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13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108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5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OÖFMAE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100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45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18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163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5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 smtClean="0">
                          <a:effectLst/>
                        </a:rPr>
                        <a:t>EBB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95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110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20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225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5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BES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25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15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11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51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5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YDE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-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-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-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-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5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BÖTE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-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-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-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-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5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Sınıflar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46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38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27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>
                          <a:effectLst/>
                        </a:rPr>
                        <a:t>111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5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>
                          <a:effectLst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471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453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119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u="none" strike="noStrike" dirty="0">
                          <a:effectLst/>
                        </a:rPr>
                        <a:t>1043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8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10-BDG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E6F1656A-1C80-4CD0-944E-0800C81D80D1}" type="slidenum">
              <a:rPr lang="tr-TR" sz="1200">
                <a:solidFill>
                  <a:srgbClr val="898989"/>
                </a:solidFill>
              </a:rPr>
              <a:pPr eaLnBrk="1" hangingPunct="1"/>
              <a:t>65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762000" y="1647825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BİRİMLERE GÖRE HİZMET DAĞILIMI </a:t>
            </a:r>
            <a:r>
              <a:rPr lang="tr-TR" b="1" dirty="0">
                <a:solidFill>
                  <a:srgbClr val="0F8BDA"/>
                </a:solidFill>
                <a:latin typeface="BourgeoisTRUUlt" pitchFamily="2" charset="0"/>
              </a:rPr>
              <a:t>- Grafik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6569" y="2157088"/>
            <a:ext cx="5411695" cy="37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8" descr="E:\Fakulte-HDD-EV\Akademik Kurul\Tasarımlar\11-TKM-V2.e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738" y="0"/>
            <a:ext cx="9263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92DCACE-4EF0-4AA8-BB5C-779CA89DAEA5}" type="slidenum">
              <a:rPr lang="tr-TR">
                <a:solidFill>
                  <a:srgbClr val="898989"/>
                </a:solidFill>
              </a:rPr>
              <a:pPr/>
              <a:t>66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762000" y="1196753"/>
            <a:ext cx="8001000" cy="43204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>
                <a:solidFill>
                  <a:srgbClr val="0F8BDA"/>
                </a:solidFill>
                <a:latin typeface="BourgeoisTRUUlt" pitchFamily="2" charset="0"/>
              </a:rPr>
              <a:t>BİRİMLERE GÖRE HİZMET DAĞILIMI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009115"/>
              </p:ext>
            </p:extLst>
          </p:nvPr>
        </p:nvGraphicFramePr>
        <p:xfrm>
          <a:off x="683568" y="1916832"/>
          <a:ext cx="8136904" cy="39081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4096"/>
                <a:gridCol w="792088"/>
                <a:gridCol w="720080"/>
                <a:gridCol w="864096"/>
                <a:gridCol w="720080"/>
                <a:gridCol w="1080120"/>
                <a:gridCol w="720080"/>
                <a:gridCol w="792088"/>
                <a:gridCol w="648072"/>
                <a:gridCol w="936104"/>
              </a:tblGrid>
              <a:tr h="64807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Kamera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Tripod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Ses Kayıt Cihazı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Laptop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Projeksiyon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Renkli Çıktı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Tarayıcı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Sprial</a:t>
                      </a: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Cilt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Foto Makine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</a:tr>
              <a:tr h="3963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Dekanlık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3864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</a:tr>
              <a:tr h="4904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İÖB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834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1038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3378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</a:tr>
              <a:tr h="44947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OÖFMAE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741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748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2978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</a:tr>
              <a:tr h="391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EBB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743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</a:tr>
              <a:tr h="3963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</a:tr>
              <a:tr h="3963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BÖTE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</a:tr>
              <a:tr h="34279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YDE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</a:tr>
              <a:tr h="3963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0" lang="tr-T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oplam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urgeoisTRUBol" pitchFamily="2" charset="0"/>
                        <a:ea typeface="ヒラギノ角ゴ Pro W3" charset="-128"/>
                      </a:endParaRPr>
                    </a:p>
                  </a:txBody>
                  <a:tcPr marL="91439" marR="91439" marT="45716" marB="45716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/>
                        <a:t>2199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/>
                        <a:t>1995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/>
                        <a:t>2281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/>
                        <a:t>1101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/>
                        <a:t>82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/>
                        <a:t>5511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/>
                        <a:t>7276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/>
                        <a:t>145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smtClean="0"/>
                        <a:t>281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BourgeoisTRUBol" pitchFamily="2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67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-655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67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1043608" y="1916833"/>
            <a:ext cx="792088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latin typeface="BourgeoisTRUBol" pitchFamily="2" charset="0"/>
              </a:rPr>
              <a:t>Fakültemiz A Binasında;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Otoparkta </a:t>
            </a:r>
            <a:r>
              <a:rPr lang="tr-TR" b="1" dirty="0">
                <a:latin typeface="BourgeoisTRUBol" pitchFamily="2" charset="0"/>
              </a:rPr>
              <a:t>bozuk alan zeminlerinin tamiratı ve </a:t>
            </a:r>
            <a:r>
              <a:rPr lang="tr-TR" b="1" dirty="0" smtClean="0">
                <a:latin typeface="BourgeoisTRUBol" pitchFamily="2" charset="0"/>
              </a:rPr>
              <a:t>asfaltı yenilenmiştir.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Binanın arka kısmında kalan çim alan etrafının bordür taşları yenilenmiştir.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Sınıf, laboratuvar ve seminer odalarının elbise askılıkları yenilenmiştir.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BourgeoisTRUBol" pitchFamily="2" charset="0"/>
              </a:rPr>
              <a:t>2013 yılında binamızda yapılan büyük tadilat projesinden kalan eksikler </a:t>
            </a:r>
            <a:r>
              <a:rPr lang="tr-TR" b="1" dirty="0" smtClean="0">
                <a:latin typeface="BourgeoisTRUBol" pitchFamily="2" charset="0"/>
              </a:rPr>
              <a:t>giderilmiştir.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>
                <a:latin typeface="BourgeoisTRUBol" pitchFamily="2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dirty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91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68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-655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68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971600" y="1484784"/>
            <a:ext cx="792088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tr-TR" b="1" dirty="0" smtClean="0">
                <a:latin typeface="BourgeoisTRUBol" pitchFamily="2" charset="0"/>
              </a:rPr>
              <a:t>Fakültemiz C Binasında;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Yapı İşleri Teknik Daire Başkanlığı tarafından ilahe kapsamında,</a:t>
            </a:r>
            <a:r>
              <a:rPr lang="tr-TR" b="1" dirty="0" smtClean="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Kalorifer tesisatının zeminden geçen boruları yenilenmiş, ısınma sorunu olan ofislerin petek dilimleri artırılmak suretiyle ısı sorunu giderilmiştir</a:t>
            </a:r>
            <a:r>
              <a:rPr lang="tr-TR" b="1" dirty="0" smtClean="0"/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BourgeoisTRUBol" pitchFamily="2" charset="0"/>
              </a:rPr>
              <a:t>Sınıfların zemin karolarına cila uygulanarak, ofislerle birlikte boya ve badanaları yapılmıştır.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BourgeoisTRUBol" pitchFamily="2" charset="0"/>
              </a:rPr>
              <a:t>Engelli tuvaleti ve bina girişine engelli rampası yapılmıştır.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Pencerelere güneş </a:t>
            </a:r>
            <a:r>
              <a:rPr lang="tr-TR" b="1" dirty="0">
                <a:latin typeface="BourgeoisTRUBol" pitchFamily="2" charset="0"/>
              </a:rPr>
              <a:t>kırıcılar </a:t>
            </a:r>
            <a:r>
              <a:rPr lang="tr-TR" b="1" dirty="0" smtClean="0">
                <a:latin typeface="BourgeoisTRUBol" pitchFamily="2" charset="0"/>
              </a:rPr>
              <a:t>takılarak, </a:t>
            </a:r>
            <a:r>
              <a:rPr lang="tr-TR" b="1" dirty="0">
                <a:latin typeface="BourgeoisTRUBol" pitchFamily="2" charset="0"/>
              </a:rPr>
              <a:t>dış pencere doğramları değiştirilmiştir ve kapılar yenilenmiştir.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BourgeoisTRUBol" pitchFamily="2" charset="0"/>
              </a:rPr>
              <a:t>Elektrik hatları, prizler ve elektrik </a:t>
            </a:r>
            <a:r>
              <a:rPr lang="tr-TR" b="1" dirty="0" smtClean="0">
                <a:latin typeface="BourgeoisTRUBol" pitchFamily="2" charset="0"/>
              </a:rPr>
              <a:t>panoları </a:t>
            </a:r>
            <a:r>
              <a:rPr lang="tr-TR" b="1" dirty="0">
                <a:latin typeface="BourgeoisTRUBol" pitchFamily="2" charset="0"/>
              </a:rPr>
              <a:t>yenilenmiştir.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BourgeoisTRUBol" pitchFamily="2" charset="0"/>
              </a:rPr>
              <a:t>Yangın </a:t>
            </a:r>
            <a:r>
              <a:rPr lang="tr-TR" b="1" dirty="0" err="1">
                <a:latin typeface="BourgeoisTRUBol" pitchFamily="2" charset="0"/>
              </a:rPr>
              <a:t>sensörleri</a:t>
            </a:r>
            <a:r>
              <a:rPr lang="tr-TR" b="1" dirty="0">
                <a:latin typeface="BourgeoisTRUBol" pitchFamily="2" charset="0"/>
              </a:rPr>
              <a:t> ve alarm sistemi kurulmuştur. </a:t>
            </a:r>
            <a:endParaRPr lang="tr-TR" b="1" dirty="0" smtClean="0"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>
                <a:latin typeface="BourgeoisTRUBol" pitchFamily="2" charset="0"/>
              </a:rPr>
              <a:t>Ofislerin ve toplantı salonunun yer döşemeleri yenilenmiştir. </a:t>
            </a:r>
            <a:endParaRPr lang="tr-TR" b="1" dirty="0" smtClean="0">
              <a:latin typeface="BourgeoisTRUBol" pitchFamily="2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urgeoisTRUBol" pitchFamily="2" charset="0"/>
              </a:rPr>
              <a:t>Otopark zemini asfaltlanmıştır.</a:t>
            </a: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12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69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" y="321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69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827092" y="1700808"/>
            <a:ext cx="785970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0276C6"/>
                </a:solidFill>
                <a:latin typeface="BourgeoisTRUBol" pitchFamily="2" charset="0"/>
              </a:rPr>
              <a:t>Katılım: </a:t>
            </a:r>
            <a:r>
              <a:rPr lang="tr-TR" b="1" dirty="0" smtClean="0">
                <a:latin typeface="BourgeoisTRUBol" pitchFamily="2" charset="0"/>
              </a:rPr>
              <a:t/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Öğretim Üye/Görevlisi: 15</a:t>
            </a:r>
            <a:r>
              <a:rPr lang="en-US" b="1" dirty="0" smtClean="0">
                <a:latin typeface="BourgeoisTRUBol" pitchFamily="2" charset="0"/>
              </a:rPr>
              <a:t> </a:t>
            </a:r>
            <a:r>
              <a:rPr lang="tr-TR" b="1" dirty="0" smtClean="0">
                <a:latin typeface="BourgeoisTRUBol" pitchFamily="2" charset="0"/>
              </a:rPr>
              <a:t> </a:t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Araştırma Görevlisi: 9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0276C6"/>
                </a:solidFill>
                <a:latin typeface="BourgeoisTRUBol" pitchFamily="2" charset="0"/>
              </a:rPr>
              <a:t>Vestel tahtalar genel memnuniyet durumu: </a:t>
            </a:r>
            <a:r>
              <a:rPr lang="tr-TR" b="1" dirty="0" smtClean="0">
                <a:latin typeface="BourgeoisTRUBol" pitchFamily="2" charset="0"/>
              </a:rPr>
              <a:t/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Görüntü kalitesi memnuniyeti: %91</a:t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Ekran büyüklüğü memnuniyeti: %70</a:t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Genel İşlevsellik memnuniyeti: %50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0276C6"/>
                </a:solidFill>
                <a:latin typeface="BourgeoisTRUBol" pitchFamily="2" charset="0"/>
              </a:rPr>
              <a:t>Projeksiyon:</a:t>
            </a:r>
            <a:r>
              <a:rPr lang="tr-TR" b="1" dirty="0" smtClean="0">
                <a:latin typeface="BourgeoisTRUBol" pitchFamily="2" charset="0"/>
              </a:rPr>
              <a:t/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>
                <a:latin typeface="BourgeoisTRUBol" pitchFamily="2" charset="0"/>
              </a:rPr>
              <a:t>Görüntü kalitesi memnuniyeti: </a:t>
            </a:r>
            <a:r>
              <a:rPr lang="tr-TR" b="1" dirty="0" smtClean="0">
                <a:latin typeface="BourgeoisTRUBol" pitchFamily="2" charset="0"/>
              </a:rPr>
              <a:t>%64</a:t>
            </a:r>
            <a:r>
              <a:rPr lang="tr-TR" b="1" dirty="0">
                <a:latin typeface="BourgeoisTRUBol" pitchFamily="2" charset="0"/>
              </a:rPr>
              <a:t/>
            </a:r>
            <a:br>
              <a:rPr lang="tr-TR" b="1" dirty="0">
                <a:latin typeface="BourgeoisTRUBol" pitchFamily="2" charset="0"/>
              </a:rPr>
            </a:br>
            <a:r>
              <a:rPr lang="tr-TR" b="1" dirty="0">
                <a:latin typeface="BourgeoisTRUBol" pitchFamily="2" charset="0"/>
              </a:rPr>
              <a:t>Ekran büyüklüğü memnuniyeti: </a:t>
            </a:r>
            <a:r>
              <a:rPr lang="tr-TR" b="1" dirty="0" smtClean="0">
                <a:latin typeface="BourgeoisTRUBol" pitchFamily="2" charset="0"/>
              </a:rPr>
              <a:t>%83</a:t>
            </a:r>
            <a:r>
              <a:rPr lang="tr-TR" b="1" dirty="0">
                <a:latin typeface="BourgeoisTRUBol" pitchFamily="2" charset="0"/>
              </a:rPr>
              <a:t/>
            </a:r>
            <a:br>
              <a:rPr lang="tr-TR" b="1" dirty="0">
                <a:latin typeface="BourgeoisTRUBol" pitchFamily="2" charset="0"/>
              </a:rPr>
            </a:br>
            <a:r>
              <a:rPr lang="tr-TR" b="1" dirty="0">
                <a:latin typeface="BourgeoisTRUBol" pitchFamily="2" charset="0"/>
              </a:rPr>
              <a:t>Genel </a:t>
            </a:r>
            <a:r>
              <a:rPr lang="tr-TR" b="1" dirty="0" smtClean="0">
                <a:latin typeface="BourgeoisTRUBol" pitchFamily="2" charset="0"/>
              </a:rPr>
              <a:t>işlevsellik </a:t>
            </a:r>
            <a:r>
              <a:rPr lang="tr-TR" b="1" dirty="0">
                <a:latin typeface="BourgeoisTRUBol" pitchFamily="2" charset="0"/>
              </a:rPr>
              <a:t>memnuniyeti: </a:t>
            </a:r>
            <a:r>
              <a:rPr lang="tr-TR" b="1" dirty="0" smtClean="0">
                <a:latin typeface="BourgeoisTRUBol" pitchFamily="2" charset="0"/>
              </a:rPr>
              <a:t>%75 (projeksiyon) - %41 (kürsü)</a:t>
            </a:r>
            <a:endParaRPr lang="tr-TR" b="1" dirty="0"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 smtClean="0"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 smtClean="0"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533400"/>
            <a:ext cx="6840760" cy="490538"/>
          </a:xfrm>
          <a:prstGeom prst="rect">
            <a:avLst/>
          </a:prstGeom>
          <a:solidFill>
            <a:srgbClr val="027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SINIFLAR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11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7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27584" y="3013471"/>
            <a:ext cx="8031138" cy="325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BourgeoisTRUBol" pitchFamily="2" charset="0"/>
              </a:rPr>
              <a:t>Y</a:t>
            </a:r>
            <a:r>
              <a:rPr lang="en-US" b="1" dirty="0" smtClean="0">
                <a:latin typeface="BourgeoisTRUBol" pitchFamily="2" charset="0"/>
              </a:rPr>
              <a:t>.</a:t>
            </a:r>
            <a:r>
              <a:rPr lang="tr-TR" b="1" dirty="0" smtClean="0">
                <a:latin typeface="BourgeoisTRUBol" pitchFamily="2" charset="0"/>
              </a:rPr>
              <a:t> </a:t>
            </a:r>
            <a:r>
              <a:rPr lang="en-US" b="1" dirty="0" err="1" smtClean="0">
                <a:latin typeface="BourgeoisTRUBol" pitchFamily="2" charset="0"/>
              </a:rPr>
              <a:t>Doç</a:t>
            </a:r>
            <a:r>
              <a:rPr lang="en-US" b="1" dirty="0" smtClean="0">
                <a:latin typeface="BourgeoisTRUBol" pitchFamily="2" charset="0"/>
              </a:rPr>
              <a:t>.</a:t>
            </a:r>
            <a:r>
              <a:rPr lang="tr-TR" b="1" dirty="0" smtClean="0">
                <a:latin typeface="BourgeoisTRUBol" pitchFamily="2" charset="0"/>
              </a:rPr>
              <a:t> </a:t>
            </a:r>
            <a:r>
              <a:rPr lang="en-US" b="1" dirty="0" smtClean="0">
                <a:latin typeface="BourgeoisTRUBol" pitchFamily="2" charset="0"/>
              </a:rPr>
              <a:t>Dr</a:t>
            </a:r>
            <a:r>
              <a:rPr lang="en-US" b="1" dirty="0">
                <a:latin typeface="BourgeoisTRUBol" pitchFamily="2" charset="0"/>
              </a:rPr>
              <a:t>. </a:t>
            </a:r>
            <a:r>
              <a:rPr lang="tr-TR" b="1" dirty="0" smtClean="0">
                <a:latin typeface="BourgeoisTRUBol" pitchFamily="2" charset="0"/>
              </a:rPr>
              <a:t>Gökçe GÖKALP</a:t>
            </a:r>
            <a:r>
              <a:rPr lang="tr-TR" b="1" dirty="0">
                <a:latin typeface="BourgeoisTRUBol" pitchFamily="2" charset="0"/>
              </a:rPr>
              <a:t>	</a:t>
            </a: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12.01.2015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 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Bölüm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Başkan</a:t>
            </a:r>
            <a:r>
              <a:rPr lang="en-US" b="1" dirty="0" smtClean="0">
                <a:solidFill>
                  <a:prstClr val="black"/>
                </a:solidFill>
                <a:latin typeface="BourgeoisTRUBol" pitchFamily="2" charset="0"/>
              </a:rPr>
              <a:t> Yard</a:t>
            </a:r>
            <a:r>
              <a:rPr lang="tr-TR" b="1" dirty="0" err="1" smtClean="0">
                <a:solidFill>
                  <a:prstClr val="black"/>
                </a:solidFill>
                <a:latin typeface="BourgeoisTRUBol" pitchFamily="2" charset="0"/>
              </a:rPr>
              <a:t>ımcısı</a:t>
            </a:r>
            <a:endParaRPr lang="en-US" b="1" dirty="0" smtClean="0">
              <a:solidFill>
                <a:prstClr val="black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sz="1500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sz="1500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</a:pPr>
            <a:endParaRPr lang="tr-TR" sz="1500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8630" y="2500306"/>
            <a:ext cx="821537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 EĞİTİM BİLİMLERİ BÖLÜMÜ</a:t>
            </a:r>
            <a:r>
              <a:rPr lang="en-US" sz="2400" b="1" dirty="0" smtClean="0">
                <a:solidFill>
                  <a:srgbClr val="0F8BDA"/>
                </a:solidFill>
                <a:latin typeface="BourgeoisTRUUlt" pitchFamily="2" charset="0"/>
              </a:rPr>
              <a:t>’</a:t>
            </a: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NE</a:t>
            </a:r>
            <a:endParaRPr lang="tr-TR" sz="24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500174"/>
            <a:ext cx="8215370" cy="609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BÖLÜM BAŞKANLIKLARINA YAPILAN ATAMALAR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70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70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827088" y="2090381"/>
            <a:ext cx="785971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0276C6"/>
                </a:solidFill>
                <a:latin typeface="BourgeoisTRUBol" pitchFamily="2" charset="0"/>
              </a:rPr>
              <a:t>Teknoloji Destek Grubu: </a:t>
            </a:r>
            <a:r>
              <a:rPr lang="tr-TR" b="1" dirty="0" smtClean="0">
                <a:latin typeface="BourgeoisTRUBol" pitchFamily="2" charset="0"/>
              </a:rPr>
              <a:t/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Genel memnuniyet: %95 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0276C6"/>
                </a:solidFill>
                <a:latin typeface="BourgeoisTRUBol" pitchFamily="2" charset="0"/>
              </a:rPr>
              <a:t>En sık karşılaşılan problemler (sıklık sırası): </a:t>
            </a:r>
            <a:r>
              <a:rPr lang="tr-TR" b="1" dirty="0" smtClean="0">
                <a:latin typeface="BourgeoisTRUBol" pitchFamily="2" charset="0"/>
              </a:rPr>
              <a:t/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Projektör sorunları</a:t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err="1" smtClean="0">
                <a:latin typeface="BourgeoisTRUBol" pitchFamily="2" charset="0"/>
              </a:rPr>
              <a:t>Log</a:t>
            </a:r>
            <a:r>
              <a:rPr lang="tr-TR" b="1" dirty="0" smtClean="0">
                <a:latin typeface="BourgeoisTRUBol" pitchFamily="2" charset="0"/>
              </a:rPr>
              <a:t>-in sorunları</a:t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Internet bağlantı sorunları</a:t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Etkileşimli tahta sorunları</a:t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Elektrik problemi</a:t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Bilgisayarın açılmaması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 smtClean="0"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 smtClean="0"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 smtClean="0"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533400"/>
            <a:ext cx="6840760" cy="490538"/>
          </a:xfrm>
          <a:prstGeom prst="rect">
            <a:avLst/>
          </a:prstGeom>
          <a:solidFill>
            <a:srgbClr val="027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SINIFLAR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25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71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71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827088" y="2205038"/>
            <a:ext cx="785971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276C6"/>
                </a:solidFill>
                <a:latin typeface="BourgeoisTRUBol" pitchFamily="2" charset="0"/>
              </a:rPr>
              <a:t>Genel öneri/şikayetler: </a:t>
            </a:r>
            <a:r>
              <a:rPr lang="tr-TR" b="1" dirty="0" smtClean="0">
                <a:latin typeface="BourgeoisTRUBol" pitchFamily="2" charset="0"/>
              </a:rPr>
              <a:t/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Sandalyeler kullanışsız</a:t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Bilgisayarın olduğu bölüm tozlu ve pis</a:t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Bina girişinde sigara içilmesi (sınıfa gürültü gelmesi)</a:t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Akıllı tahtaların konumu</a:t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>
                <a:latin typeface="BourgeoisTRUBol" pitchFamily="2" charset="0"/>
              </a:rPr>
              <a:t>Akıllı tahtaların </a:t>
            </a:r>
            <a:r>
              <a:rPr lang="tr-TR" b="1" dirty="0" smtClean="0">
                <a:latin typeface="BourgeoisTRUBol" pitchFamily="2" charset="0"/>
              </a:rPr>
              <a:t>kalibrasyon sorunu</a:t>
            </a:r>
            <a:r>
              <a:rPr lang="tr-TR" b="1" dirty="0">
                <a:latin typeface="BourgeoisTRUBol" pitchFamily="2" charset="0"/>
              </a:rPr>
              <a:t/>
            </a:r>
            <a:br>
              <a:rPr lang="tr-TR" b="1" dirty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Sınıfların havalandırma konusu. EF 22’nin pencere açılmama durumu.</a:t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Bazı sınıf pencerelerinin açılma/</a:t>
            </a:r>
            <a:r>
              <a:rPr lang="tr-TR" b="1" dirty="0" err="1" smtClean="0">
                <a:latin typeface="BourgeoisTRUBol" pitchFamily="2" charset="0"/>
              </a:rPr>
              <a:t>ma</a:t>
            </a:r>
            <a:r>
              <a:rPr lang="tr-TR" b="1" dirty="0" smtClean="0">
                <a:latin typeface="BourgeoisTRUBol" pitchFamily="2" charset="0"/>
              </a:rPr>
              <a:t> sorunu</a:t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Yeni teknoloji alınmamalı</a:t>
            </a:r>
            <a:br>
              <a:rPr lang="tr-TR" b="1" dirty="0" smtClean="0">
                <a:latin typeface="BourgeoisTRUBol" pitchFamily="2" charset="0"/>
              </a:rPr>
            </a:br>
            <a:r>
              <a:rPr lang="tr-TR" b="1" dirty="0" smtClean="0">
                <a:latin typeface="BourgeoisTRUBol" pitchFamily="2" charset="0"/>
              </a:rPr>
              <a:t>Perde ve tahtanın aynı anda kullanılamaması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533400"/>
            <a:ext cx="6840760" cy="490538"/>
          </a:xfrm>
          <a:prstGeom prst="rect">
            <a:avLst/>
          </a:prstGeom>
          <a:solidFill>
            <a:srgbClr val="027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SINIFLAR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9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43F79FE-7FDE-4856-9C95-CAD4EDA45EF9}" type="slidenum">
              <a:rPr lang="tr-TR" sz="1200" b="1">
                <a:solidFill>
                  <a:srgbClr val="898989"/>
                </a:solidFill>
              </a:rPr>
              <a:pPr algn="r" eaLnBrk="1" hangingPunct="1"/>
              <a:t>72</a:t>
            </a:fld>
            <a:endParaRPr lang="tr-TR" sz="1200" b="1">
              <a:solidFill>
                <a:srgbClr val="898989"/>
              </a:solidFill>
            </a:endParaRPr>
          </a:p>
        </p:txBody>
      </p:sp>
      <p:pic>
        <p:nvPicPr>
          <p:cNvPr id="34819" name="Picture 6" descr="12-Fiziki Gelisme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4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 txBox="1">
            <a:spLocks noGrp="1"/>
          </p:cNvSpPr>
          <p:nvPr/>
        </p:nvSpPr>
        <p:spPr bwMode="auto">
          <a:xfrm>
            <a:off x="5724128" y="6356350"/>
            <a:ext cx="136815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FD398AF-6547-4B5F-8B82-7C163F4EAD95}" type="slidenum">
              <a:rPr lang="tr-TR" sz="1200">
                <a:solidFill>
                  <a:srgbClr val="898989"/>
                </a:solidFill>
              </a:rPr>
              <a:pPr algn="r" eaLnBrk="1" hangingPunct="1"/>
              <a:t>72</a:t>
            </a:fld>
            <a:endParaRPr lang="tr-TR" sz="1200">
              <a:solidFill>
                <a:srgbClr val="898989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827088" y="2125663"/>
            <a:ext cx="785971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276C6"/>
                </a:solidFill>
                <a:latin typeface="BourgeoisTRUBol" pitchFamily="2" charset="0"/>
              </a:rPr>
              <a:t>Web sayfası akademik ilgi alanları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276C6"/>
                </a:solidFill>
                <a:latin typeface="BourgeoisTRUBol" pitchFamily="2" charset="0"/>
              </a:rPr>
              <a:t>Atamalarla ilgili bilgiler şifreli bölümde – «Öğretim Üyeleri için bilgi» başlığı altında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276C6"/>
                </a:solidFill>
                <a:latin typeface="BourgeoisTRUBol" pitchFamily="2" charset="0"/>
              </a:rPr>
              <a:t>Dijital albümler için «</a:t>
            </a:r>
            <a:r>
              <a:rPr lang="tr-TR" sz="2000" b="1" dirty="0" err="1">
                <a:solidFill>
                  <a:srgbClr val="0276C6"/>
                </a:solidFill>
                <a:latin typeface="BourgeoisTRUBol" pitchFamily="2" charset="0"/>
              </a:rPr>
              <a:t>Flickr</a:t>
            </a:r>
            <a:r>
              <a:rPr lang="tr-TR" sz="2000" b="1" dirty="0">
                <a:solidFill>
                  <a:srgbClr val="0276C6"/>
                </a:solidFill>
                <a:latin typeface="BourgeoisTRUBol" pitchFamily="2" charset="0"/>
              </a:rPr>
              <a:t>» servisi kullanılıyor. 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276C6"/>
                </a:solidFill>
                <a:latin typeface="BourgeoisTRUBol" pitchFamily="2" charset="0"/>
              </a:rPr>
              <a:t>Öğrenciler ve öğretim elemanları için Fakülte sunucularında ayrı hesap oluşturulmuyor. ODTÜ hesaplarıyla Fakültedeki kaynaklara erişim sağlayabiliyorlar. </a:t>
            </a:r>
            <a:endParaRPr lang="tr-TR" sz="2000" b="1" dirty="0" smtClean="0">
              <a:solidFill>
                <a:srgbClr val="0276C6"/>
              </a:solidFill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0276C6"/>
                </a:solidFill>
                <a:latin typeface="BourgeoisTRUBol" pitchFamily="2" charset="0"/>
              </a:rPr>
              <a:t>Telefon rehberi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0276C6"/>
                </a:solidFill>
                <a:latin typeface="BourgeoisTRUBol" pitchFamily="2" charset="0"/>
              </a:rPr>
              <a:t>Emekli öğretim üyeleri ile söyleşi sayfaları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sz="2000" b="1" dirty="0">
              <a:solidFill>
                <a:srgbClr val="0276C6"/>
              </a:solidFill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tr-TR" b="1" dirty="0" smtClean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latin typeface="BourgeoisTRUBol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b="1" dirty="0" smtClean="0">
                <a:latin typeface="BourgeoisTRUBol" pitchFamily="2" charset="0"/>
              </a:rPr>
              <a:t>       </a:t>
            </a:r>
            <a:r>
              <a:rPr lang="tr-TR" b="1" dirty="0" smtClean="0">
                <a:latin typeface="BourgeoisTRUBol" pitchFamily="2" charset="0"/>
              </a:rPr>
              <a:t> </a:t>
            </a: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sz="1800" b="1" dirty="0">
              <a:solidFill>
                <a:srgbClr val="18276E"/>
              </a:solidFill>
              <a:latin typeface="BourgeoisTRUBo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533400"/>
            <a:ext cx="6840760" cy="490538"/>
          </a:xfrm>
          <a:prstGeom prst="rect">
            <a:avLst/>
          </a:prstGeom>
          <a:solidFill>
            <a:srgbClr val="027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WEB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4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YUSUF\Desktop\FYK\Tasarımlar\0-Bos-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Slide Number Placeholder 5"/>
          <p:cNvSpPr txBox="1">
            <a:spLocks noGrp="1"/>
          </p:cNvSpPr>
          <p:nvPr/>
        </p:nvSpPr>
        <p:spPr bwMode="auto">
          <a:xfrm>
            <a:off x="6444208" y="6356350"/>
            <a:ext cx="57606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6E5AB7A7-B6E4-41D3-977B-CAD10DB79C56}" type="slidenum">
              <a:rPr lang="tr-TR" sz="1200">
                <a:solidFill>
                  <a:srgbClr val="898989"/>
                </a:solidFill>
              </a:rPr>
              <a:pPr algn="r" eaLnBrk="1" hangingPunct="1"/>
              <a:t>73</a:t>
            </a:fld>
            <a:endParaRPr lang="tr-TR" sz="1200" dirty="0">
              <a:solidFill>
                <a:srgbClr val="898989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827584" y="2644170"/>
            <a:ext cx="800105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cap="all" dirty="0" smtClean="0">
                <a:ln w="90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18276E"/>
                </a:solidFill>
                <a:effectLst>
                  <a:reflection blurRad="12700" stA="28000" endPos="45000" dist="1000" dir="5400000" sy="-100000" algn="bl" rotWithShape="0"/>
                </a:effectLst>
                <a:latin typeface="BourgeoisTRUUlt" pitchFamily="2" charset="0"/>
                <a:ea typeface="ヒラギノ角ゴ Pro W3" charset="-128"/>
              </a:rPr>
              <a:t>BİNAlarıMIZ Tad</a:t>
            </a:r>
            <a:r>
              <a:rPr lang="tr-TR" sz="3200" b="1" cap="all" dirty="0">
                <a:ln w="90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18276E"/>
                </a:solidFill>
                <a:effectLst>
                  <a:reflection blurRad="12700" stA="28000" endPos="45000" dist="1000" dir="5400000" sy="-100000" algn="bl" rotWithShape="0"/>
                </a:effectLst>
                <a:latin typeface="BourgeoisTRUUlt" pitchFamily="2" charset="0"/>
                <a:ea typeface="ヒラギノ角ゴ Pro W3" charset="-128"/>
              </a:rPr>
              <a:t>İ</a:t>
            </a:r>
            <a:r>
              <a:rPr lang="tr-TR" sz="3200" b="1" cap="all" dirty="0" smtClean="0">
                <a:ln w="90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18276E"/>
                </a:solidFill>
                <a:effectLst>
                  <a:reflection blurRad="12700" stA="28000" endPos="45000" dist="1000" dir="5400000" sy="-100000" algn="bl" rotWithShape="0"/>
                </a:effectLst>
                <a:latin typeface="BourgeoisTRUUlt" pitchFamily="2" charset="0"/>
                <a:ea typeface="ヒラギノ角ゴ Pro W3" charset="-128"/>
              </a:rPr>
              <a:t>lat çalışmaları </a:t>
            </a:r>
          </a:p>
          <a:p>
            <a:pPr algn="ctr">
              <a:defRPr/>
            </a:pPr>
            <a:r>
              <a:rPr lang="tr-TR" sz="3200" b="1" cap="all" dirty="0" smtClean="0">
                <a:ln w="90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18276E"/>
                </a:solidFill>
                <a:effectLst>
                  <a:reflection blurRad="12700" stA="28000" endPos="45000" dist="1000" dir="5400000" sy="-100000" algn="bl" rotWithShape="0"/>
                </a:effectLst>
                <a:latin typeface="BourgeoisTRUUlt" pitchFamily="2" charset="0"/>
                <a:ea typeface="ヒラギノ角ゴ Pro W3" charset="-128"/>
              </a:rPr>
              <a:t>ve</a:t>
            </a:r>
          </a:p>
          <a:p>
            <a:pPr algn="ctr">
              <a:defRPr/>
            </a:pPr>
            <a:r>
              <a:rPr lang="tr-TR" sz="3200" b="1" cap="all" dirty="0" smtClean="0">
                <a:ln w="90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18276E"/>
                </a:solidFill>
                <a:effectLst>
                  <a:reflection blurRad="12700" stA="28000" endPos="45000" dist="1000" dir="5400000" sy="-100000" algn="bl" rotWithShape="0"/>
                </a:effectLst>
                <a:latin typeface="BourgeoisTRUUlt" pitchFamily="2" charset="0"/>
                <a:ea typeface="ヒラギノ角ゴ Pro W3" charset="-128"/>
              </a:rPr>
              <a:t>EK BİNAMIZ</a:t>
            </a:r>
            <a:endParaRPr lang="tr-TR" sz="3200" b="1" cap="all" dirty="0">
              <a:ln w="9000" cmpd="sng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18276E"/>
              </a:solidFill>
              <a:effectLst>
                <a:reflection blurRad="12700" stA="28000" endPos="45000" dist="1000" dir="5400000" sy="-100000" algn="bl" rotWithShape="0"/>
              </a:effectLst>
              <a:latin typeface="BourgeoisTRUUlt" pitchFamily="2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985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YUSUF\Desktop\FYK\Tasarımlar\0-Bos-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222" y="-69250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Slide Number Placeholder 5"/>
          <p:cNvSpPr txBox="1">
            <a:spLocks noGrp="1"/>
          </p:cNvSpPr>
          <p:nvPr/>
        </p:nvSpPr>
        <p:spPr bwMode="auto">
          <a:xfrm>
            <a:off x="6444208" y="6356350"/>
            <a:ext cx="57606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6E5AB7A7-B6E4-41D3-977B-CAD10DB79C56}" type="slidenum">
              <a:rPr lang="tr-TR" sz="1200">
                <a:solidFill>
                  <a:srgbClr val="898989"/>
                </a:solidFill>
              </a:rPr>
              <a:pPr algn="r" eaLnBrk="1" hangingPunct="1"/>
              <a:t>74</a:t>
            </a:fld>
            <a:endParaRPr lang="tr-TR" sz="1200" dirty="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9" y="1804174"/>
            <a:ext cx="74168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F0000"/>
                </a:solidFill>
                <a:latin typeface="BourgeoisTRUMed"/>
              </a:rPr>
              <a:t>6 Mart 2015 </a:t>
            </a:r>
            <a:r>
              <a:rPr lang="tr-TR" dirty="0">
                <a:latin typeface="BourgeoisTRUMed"/>
              </a:rPr>
              <a:t>tarihinde </a:t>
            </a:r>
            <a:r>
              <a:rPr lang="tr-TR" dirty="0" smtClean="0">
                <a:latin typeface="BourgeoisTRUMed"/>
              </a:rPr>
              <a:t>bütün </a:t>
            </a:r>
            <a:r>
              <a:rPr lang="tr-TR" dirty="0">
                <a:latin typeface="BourgeoisTRUMed"/>
              </a:rPr>
              <a:t>Fakülte’nin davetli olduğu bir toplantı </a:t>
            </a:r>
            <a:r>
              <a:rPr lang="tr-TR" dirty="0" smtClean="0">
                <a:latin typeface="BourgeoisTRUMed"/>
              </a:rPr>
              <a:t>düzenlendi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ourgeoisTRUMed"/>
              </a:rPr>
              <a:t>Toplantıya AGEP kapsamında geliştirdikleri ve “21. yy Öğrenme Alanları için Desen Geliştirme” projesi kapsamında </a:t>
            </a:r>
            <a:r>
              <a:rPr lang="tr-TR" dirty="0" smtClean="0">
                <a:latin typeface="BourgeoisTRUMed"/>
              </a:rPr>
              <a:t>Dr</a:t>
            </a:r>
            <a:r>
              <a:rPr lang="tr-TR" dirty="0">
                <a:latin typeface="BourgeoisTRUMed"/>
              </a:rPr>
              <a:t>. Serap Emil, Dr. Gökçe Gökalp ve ODTÜ Mimarlık Bölümü öğretim üyesi Dr. Koray Pekeriçli de </a:t>
            </a:r>
            <a:r>
              <a:rPr lang="tr-TR" dirty="0" smtClean="0">
                <a:latin typeface="BourgeoisTRUMed"/>
              </a:rPr>
              <a:t>katıldı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ourgeoisTRUMed"/>
              </a:rPr>
              <a:t>EF yeni binası, öğretmen adaylarını 21. yüzyıl becerilerine hazırlayacak </a:t>
            </a:r>
            <a:r>
              <a:rPr lang="tr-TR" dirty="0" smtClean="0">
                <a:latin typeface="BourgeoisTRUMed"/>
              </a:rPr>
              <a:t>bir bina</a:t>
            </a:r>
            <a:endParaRPr lang="tr-TR" dirty="0">
              <a:latin typeface="BourgeoisTRUM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ourgeoisTRUMed"/>
              </a:rPr>
              <a:t>İşbirliği, araştırma, etkili iletişim, yaratıcılık ve takım çalışmasını destekleyici bir tasarım</a:t>
            </a:r>
          </a:p>
        </p:txBody>
      </p:sp>
    </p:spTree>
    <p:extLst>
      <p:ext uri="{BB962C8B-B14F-4D97-AF65-F5344CB8AC3E}">
        <p14:creationId xmlns:p14="http://schemas.microsoft.com/office/powerpoint/2010/main" val="711146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Yeni Ek Binamız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60637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/>
              <a:t>Eğitim Fakültesi’nin (EF) yeni binası sadece derslerin yapıldığı bir mekân olarak değil, öğrenmeyi teşvik eden, birlikte çalışma olanaklarını sunan ve sosyal değeri olan bir fiziksel mekân olarak tasarlanmalı</a:t>
            </a:r>
          </a:p>
        </p:txBody>
      </p:sp>
    </p:spTree>
    <p:extLst>
      <p:ext uri="{BB962C8B-B14F-4D97-AF65-F5344CB8AC3E}">
        <p14:creationId xmlns:p14="http://schemas.microsoft.com/office/powerpoint/2010/main" val="12289031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Yeni Ek Binamız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Genel Prensipler</a:t>
            </a:r>
            <a:endParaRPr lang="tr-TR" dirty="0"/>
          </a:p>
          <a:p>
            <a:pPr lvl="0"/>
            <a:r>
              <a:rPr lang="tr-TR" sz="2000" dirty="0"/>
              <a:t>Bina enerji ve su tasarrufunun en üst düzeyde gerçekleştirildiği, gün ışığından en çok şekilde faydalanmaya uygun, ısınma ve yalıtım açısından akıllı tasarlanmış </a:t>
            </a:r>
            <a:r>
              <a:rPr lang="tr-TR" sz="2000" dirty="0" smtClean="0"/>
              <a:t>olmalı</a:t>
            </a:r>
          </a:p>
          <a:p>
            <a:pPr lvl="0"/>
            <a:r>
              <a:rPr lang="tr-TR" sz="2000" dirty="0"/>
              <a:t>Ofis, derslikler ve koridorlar öğrencilerin ve öğretim üyelerinin teknolojik fırsatlardan en çok yararlanmalarına fırsat </a:t>
            </a:r>
            <a:r>
              <a:rPr lang="tr-TR" sz="2000" dirty="0" smtClean="0"/>
              <a:t>vermeli</a:t>
            </a:r>
          </a:p>
          <a:p>
            <a:pPr lvl="0"/>
            <a:r>
              <a:rPr lang="tr-TR" sz="2000" dirty="0"/>
              <a:t>Gerektiğinde öğrencilerin ve öğretim üyelerinin akademik ve/veya sosyal amaçlı geniş katılımlı buluşmalarını yapabilecekleri mekânlar </a:t>
            </a:r>
            <a:r>
              <a:rPr lang="tr-TR" sz="2000" dirty="0" smtClean="0"/>
              <a:t>sunmalı</a:t>
            </a:r>
          </a:p>
          <a:p>
            <a:pPr lvl="0"/>
            <a:r>
              <a:rPr lang="tr-TR" sz="2000" dirty="0"/>
              <a:t>Yeni binanın mimarisi ODTÜ kimliğini yansıttığı kadar yeni yaklaşımları ve 21.yy kavramlarını da ifade etmeli</a:t>
            </a:r>
            <a:r>
              <a:rPr lang="tr-TR" sz="2000" dirty="0" smtClean="0"/>
              <a:t>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177394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YUSUF\Desktop\FYK\Tasarımlar\0-Bos-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Slide Number Placeholder 5"/>
          <p:cNvSpPr txBox="1">
            <a:spLocks noGrp="1"/>
          </p:cNvSpPr>
          <p:nvPr/>
        </p:nvSpPr>
        <p:spPr bwMode="auto">
          <a:xfrm>
            <a:off x="6444208" y="6356350"/>
            <a:ext cx="57606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6E5AB7A7-B6E4-41D3-977B-CAD10DB79C56}" type="slidenum">
              <a:rPr lang="tr-TR" sz="1200">
                <a:solidFill>
                  <a:srgbClr val="898989"/>
                </a:solidFill>
              </a:rPr>
              <a:pPr algn="r" eaLnBrk="1" hangingPunct="1"/>
              <a:t>77</a:t>
            </a:fld>
            <a:endParaRPr lang="tr-TR" sz="1200" dirty="0">
              <a:solidFill>
                <a:srgbClr val="898989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827584" y="2644170"/>
            <a:ext cx="80010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cap="all" dirty="0" smtClean="0">
                <a:ln w="90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18276E"/>
                </a:solidFill>
                <a:effectLst>
                  <a:reflection blurRad="12700" stA="28000" endPos="45000" dist="1000" dir="5400000" sy="-100000" algn="bl" rotWithShape="0"/>
                </a:effectLst>
                <a:latin typeface="BourgeoisTRUUlt" pitchFamily="2" charset="0"/>
                <a:ea typeface="ヒラギノ角ゴ Pro W3" charset="-128"/>
              </a:rPr>
              <a:t>Eğitim fakültesi dekanlar konseyi</a:t>
            </a:r>
            <a:endParaRPr lang="tr-TR" sz="3200" b="1" cap="all" dirty="0">
              <a:ln w="9000" cmpd="sng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18276E"/>
              </a:solidFill>
              <a:effectLst>
                <a:reflection blurRad="12700" stA="28000" endPos="45000" dist="1000" dir="5400000" sy="-100000" algn="bl" rotWithShape="0"/>
              </a:effectLst>
              <a:latin typeface="BourgeoisTRUUlt" pitchFamily="2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94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Golge\Desktop\EFDEK_30_31 Mayıs 2105_Eskişeh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886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YUSUF\Desktop\FYK\Tasarımlar\0-Bos-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Slide Number Placeholder 5"/>
          <p:cNvSpPr txBox="1">
            <a:spLocks noGrp="1"/>
          </p:cNvSpPr>
          <p:nvPr/>
        </p:nvSpPr>
        <p:spPr bwMode="auto">
          <a:xfrm>
            <a:off x="6444208" y="6356350"/>
            <a:ext cx="57606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6E5AB7A7-B6E4-41D3-977B-CAD10DB79C56}" type="slidenum">
              <a:rPr lang="tr-TR" sz="1200">
                <a:solidFill>
                  <a:srgbClr val="898989"/>
                </a:solidFill>
              </a:rPr>
              <a:pPr algn="r" eaLnBrk="1" hangingPunct="1"/>
              <a:t>79</a:t>
            </a:fld>
            <a:endParaRPr lang="tr-TR" sz="1200" dirty="0">
              <a:solidFill>
                <a:srgbClr val="898989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714348" y="3000372"/>
            <a:ext cx="80010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cap="all" dirty="0">
                <a:ln w="90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18276E"/>
                </a:solidFill>
                <a:effectLst>
                  <a:reflection blurRad="12700" stA="28000" endPos="45000" dist="1000" dir="5400000" sy="-100000" algn="bl" rotWithShape="0"/>
                </a:effectLst>
                <a:latin typeface="BourgeoisTRUUlt" pitchFamily="2" charset="0"/>
                <a:ea typeface="ヒラギノ角ゴ Pro W3" charset="-128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505564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824" y="-1588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8</a:t>
            </a:fld>
            <a:endParaRPr lang="tr-TR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27088" y="2733441"/>
            <a:ext cx="803113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endParaRPr lang="en-US" sz="1500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252788" algn="l"/>
              </a:tabLst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Doç. Dr. Gaye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TEKSÖZ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	10.10.2014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	Bölüm Başkan Yardımcısı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  <a:tabLst>
                <a:tab pos="3252788" algn="l"/>
              </a:tabLst>
            </a:pPr>
            <a:endParaRPr lang="tr-TR" b="1" dirty="0">
              <a:solidFill>
                <a:prstClr val="black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3252788" algn="l"/>
              </a:tabLst>
            </a:pP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Y. Doç. Dr. H. Özlen 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DEMİRCAN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	</a:t>
            </a:r>
            <a:r>
              <a:rPr lang="tr-TR" b="1" dirty="0" smtClean="0">
                <a:solidFill>
                  <a:prstClr val="black"/>
                </a:solidFill>
                <a:latin typeface="BourgeoisTRUBol" pitchFamily="2" charset="0"/>
              </a:rPr>
              <a:t>	10.10.2014</a:t>
            </a:r>
            <a:r>
              <a:rPr lang="tr-TR" b="1" dirty="0">
                <a:solidFill>
                  <a:prstClr val="black"/>
                </a:solidFill>
                <a:latin typeface="BourgeoisTRUBol" pitchFamily="2" charset="0"/>
              </a:rPr>
              <a:t>	Danışman</a:t>
            </a: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  <a:p>
            <a:pPr lvl="0">
              <a:spcBef>
                <a:spcPct val="20000"/>
              </a:spcBef>
              <a:buClr>
                <a:srgbClr val="0000FF"/>
              </a:buClr>
            </a:pPr>
            <a:r>
              <a:rPr lang="en-US" sz="1500" b="1" dirty="0" smtClean="0">
                <a:solidFill>
                  <a:srgbClr val="000000"/>
                </a:solidFill>
                <a:latin typeface="BourgeoisTRUBol" pitchFamily="2" charset="0"/>
              </a:rPr>
              <a:t> </a:t>
            </a:r>
            <a:endParaRPr lang="tr-TR" sz="1500" b="1" dirty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827088" y="2492896"/>
            <a:ext cx="8316912" cy="5074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000" b="1" dirty="0" smtClean="0">
                <a:solidFill>
                  <a:srgbClr val="0F8BDA"/>
                </a:solidFill>
                <a:latin typeface="Cambria" pitchFamily="18" charset="0"/>
              </a:rPr>
              <a:t> </a:t>
            </a:r>
            <a:r>
              <a:rPr lang="en-US" sz="2400" b="1" dirty="0" smtClean="0">
                <a:solidFill>
                  <a:srgbClr val="0F8BDA"/>
                </a:solidFill>
                <a:latin typeface="BourgeoisTRUUlt" pitchFamily="2" charset="0"/>
              </a:rPr>
              <a:t>İLKÖĞRETİM</a:t>
            </a: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 BÖLÜMÜ</a:t>
            </a:r>
            <a:r>
              <a:rPr lang="en-US" sz="2400" b="1" dirty="0" smtClean="0">
                <a:solidFill>
                  <a:srgbClr val="0F8BDA"/>
                </a:solidFill>
                <a:latin typeface="BourgeoisTRUUlt" pitchFamily="2" charset="0"/>
              </a:rPr>
              <a:t>’</a:t>
            </a:r>
            <a:r>
              <a:rPr lang="tr-TR" sz="2400" b="1" dirty="0" smtClean="0">
                <a:solidFill>
                  <a:srgbClr val="0F8BDA"/>
                </a:solidFill>
                <a:latin typeface="BourgeoisTRUUlt" pitchFamily="2" charset="0"/>
              </a:rPr>
              <a:t>NE</a:t>
            </a:r>
            <a:endParaRPr lang="tr-TR" sz="24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7088" y="1571612"/>
            <a:ext cx="8316912" cy="609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BÖLÜM BAŞKANLIKLARINA YAPILAN ATAMALAR </a:t>
            </a:r>
            <a:endParaRPr lang="tr-TR" sz="2800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1-Atamalar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64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E0C452-166A-4FD0-A38C-63F876A07879}" type="slidenum">
              <a:rPr lang="tr-TR">
                <a:solidFill>
                  <a:srgbClr val="898989"/>
                </a:solidFill>
              </a:rPr>
              <a:pPr/>
              <a:t>9</a:t>
            </a:fld>
            <a:endParaRPr lang="tr-TR" dirty="0">
              <a:solidFill>
                <a:srgbClr val="898989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944627" y="2181225"/>
            <a:ext cx="802423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en-US" b="1" dirty="0" smtClean="0"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BourgeoisTRUBol" pitchFamily="2" charset="0"/>
              </a:rPr>
              <a:t>Prof.</a:t>
            </a:r>
            <a:r>
              <a:rPr lang="tr-TR" b="1" dirty="0" smtClean="0">
                <a:latin typeface="BourgeoisTRUBol" pitchFamily="2" charset="0"/>
              </a:rPr>
              <a:t> </a:t>
            </a:r>
            <a:r>
              <a:rPr lang="en-US" b="1" dirty="0" smtClean="0">
                <a:latin typeface="BourgeoisTRUBol" pitchFamily="2" charset="0"/>
              </a:rPr>
              <a:t>Dr.  </a:t>
            </a:r>
            <a:r>
              <a:rPr lang="tr-TR" b="1" dirty="0" smtClean="0">
                <a:latin typeface="BourgeoisTRUBol" pitchFamily="2" charset="0"/>
              </a:rPr>
              <a:t>Erdinç ÇAKIROĞLU		İÖB	05.09.2014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Prof. Dr. Semra SUNGUR		İÖB	01.10.2014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Prof. Dr. Özgül Yılmaz TÜZÜN		İÖB	01.10.2014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»"/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Prof. Dr. Cennet ENGİN DEMİR		EEB	06.01.2015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tr-TR" b="1" dirty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BourgeoisTRUBol" pitchFamily="2" charset="0"/>
              </a:rPr>
              <a:t>Prof. Dr. Ahmet OK			EEB	28.04.2015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»"/>
            </a:pPr>
            <a:endParaRPr lang="tr-TR" b="1" dirty="0" smtClean="0">
              <a:solidFill>
                <a:srgbClr val="000000"/>
              </a:solidFill>
              <a:latin typeface="BourgeoisTRUBol" pitchFamily="2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28630" y="2786058"/>
            <a:ext cx="8215370" cy="4286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r-TR" sz="2000" b="1" dirty="0">
              <a:solidFill>
                <a:srgbClr val="0F8BDA"/>
              </a:solidFill>
              <a:latin typeface="Cambr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8630" y="1571612"/>
            <a:ext cx="8215370" cy="609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 smtClean="0">
                <a:solidFill>
                  <a:srgbClr val="0F8BDA"/>
                </a:solidFill>
                <a:latin typeface="BourgeoisTRUUlt" pitchFamily="2" charset="0"/>
              </a:rPr>
              <a:t>PROFESÖR </a:t>
            </a:r>
            <a:r>
              <a:rPr lang="tr-TR" sz="2800" b="1" dirty="0" smtClean="0">
                <a:solidFill>
                  <a:srgbClr val="0F8BDA"/>
                </a:solidFill>
                <a:latin typeface="BourgeoisTRUUlt" pitchFamily="2" charset="0"/>
              </a:rPr>
              <a:t>ATAMALARI</a:t>
            </a:r>
            <a:endParaRPr lang="tr-TR" b="1" dirty="0">
              <a:solidFill>
                <a:srgbClr val="0F8BDA"/>
              </a:solidFill>
              <a:latin typeface="BourgeoisTRUU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9143</TotalTime>
  <Words>2303</Words>
  <Application>Microsoft Office PowerPoint</Application>
  <PresentationFormat>Ekran Gösterisi (4:3)</PresentationFormat>
  <Paragraphs>1056</Paragraphs>
  <Slides>79</Slides>
  <Notes>76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79</vt:i4>
      </vt:variant>
    </vt:vector>
  </HeadingPairs>
  <TitlesOfParts>
    <vt:vector size="89" baseType="lpstr">
      <vt:lpstr>Arial</vt:lpstr>
      <vt:lpstr>BourgeoisTRUBol</vt:lpstr>
      <vt:lpstr>BourgeoisTRUMed</vt:lpstr>
      <vt:lpstr>BourgeoisTRUUlt</vt:lpstr>
      <vt:lpstr>Calibri</vt:lpstr>
      <vt:lpstr>Cambria</vt:lpstr>
      <vt:lpstr>Times New Roman</vt:lpstr>
      <vt:lpstr>Wingdings</vt:lpstr>
      <vt:lpstr>ヒラギノ角ゴ Pro W3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Yeni Ek Binamız</vt:lpstr>
      <vt:lpstr>Yeni Ek Binamız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TKM</dc:creator>
  <cp:lastModifiedBy>pdb</cp:lastModifiedBy>
  <cp:revision>679</cp:revision>
  <cp:lastPrinted>2014-06-02T11:47:51Z</cp:lastPrinted>
  <dcterms:created xsi:type="dcterms:W3CDTF">2013-06-12T11:20:40Z</dcterms:created>
  <dcterms:modified xsi:type="dcterms:W3CDTF">2017-02-21T07:32:53Z</dcterms:modified>
</cp:coreProperties>
</file>